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80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86" r:id="rId31"/>
    <p:sldId id="308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9" r:id="rId45"/>
    <p:sldId id="287" r:id="rId46"/>
    <p:sldId id="288" r:id="rId47"/>
    <p:sldId id="289" r:id="rId48"/>
    <p:sldId id="304" r:id="rId49"/>
    <p:sldId id="290" r:id="rId50"/>
    <p:sldId id="291" r:id="rId51"/>
    <p:sldId id="305" r:id="rId52"/>
    <p:sldId id="306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3" d="100"/>
          <a:sy n="153" d="100"/>
        </p:scale>
        <p:origin x="6930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035040"/>
            <a:ext cx="12191695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95097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0DF2DF"/>
                </a:solidFill>
                <a:latin typeface="Segoe UI"/>
              </a:rPr>
              <a:t>PLATEFORME DE MÉDIATION NUMÉRIQUE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377440"/>
            <a:ext cx="9692640" cy="1645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5200" b="1">
                <a:solidFill>
                  <a:srgbClr val="FFFFFF"/>
                </a:solidFill>
                <a:latin typeface="Segoe UI Semibold"/>
              </a:rPr>
              <a:t>MyInfoMate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3611880"/>
            <a:ext cx="896112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0">
                <a:solidFill>
                  <a:srgbClr val="B8C2CE"/>
                </a:solidFill>
                <a:latin typeface="Segoe UI"/>
              </a:rPr>
              <a:t>Un back-end, un CMS, trois applications visiteur.
Six ans de développement, trois sites en production.</a:t>
            </a:r>
          </a:p>
        </p:txBody>
      </p:sp>
      <p:pic>
        <p:nvPicPr>
          <p:cNvPr id="7" name="Picture 6" descr="myinfomate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295" y="731520"/>
            <a:ext cx="1149656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ASSISTANT 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Un guide qui ne connaît que le contenu du client.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Recherche sémantique sur les contenus indexés de l'instance, puis réponse construite à partir des seuls extraits trouvés.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Indexation automatique à chaque publication, par morceaux et par langue.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17423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07822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Quand la recherche ne remonte rien, l'assistant le dit — il n'invente pas.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75945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663440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Quota de jetons par client, mesuré et plafonné, avec garde-fou pendant l'essai gratuit.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34466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248656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Disponible sur les trois applications visiteur.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Assistant 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10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F667F9D-C56E-FB8B-21D7-1CED8F61C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847" y="1954231"/>
            <a:ext cx="5447266" cy="348903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PILOTAGE DE L'IA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Les questions sans réponse deviennent un produit.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Chaque échange est journalisé sans donnée nominative. Le CMS en tire la liste des trous de contenu.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Onglet des questions auxquelles l'assistant n'a rien pu répondre.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17423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07822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Réponses de repli rédigées par le client, traduites automatiquement.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75945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663440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Activation canal par canal, consommation suivie en jetons.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34466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248656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Consentement du visiteur et purge automatique à 90 jours.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Pilotage de l'IA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11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51234A5-3314-7228-8D0B-93F9C1247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783" y="1933024"/>
            <a:ext cx="5383168" cy="29261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PARCOURS ET ESCAPE 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Le même moteur sert la visite guidée et le jeu de piste.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Un parcours est une suite d'étapes déclenchables, avec ou sans carte, avec ou sans énigme.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Étapes ordonnées ou libres, révélées au fur et à mesure ou toutes visibles.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17423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07822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Énigmes bloquantes, minuteur par étape, messages de début et de fin.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75945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663440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Déclenchement par zone géographique, par balise Bluetooth ou par code QR.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34466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248656"/>
            <a:ext cx="4946904" cy="763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Écran de réussite et progression sur la carte — vendu comme animation scolaire ou familiale.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0DF2DF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07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Parcours en cours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Parcours et escape game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12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4362F7F-1A59-02D5-7727-441C40FD2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438" y="1529754"/>
            <a:ext cx="5153698" cy="415662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BALISES BLUETOOTH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Le contenu vient au visiteur.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Une balise posée dans une salle est associée à un contenu. À l'approche, l'application propose ce contenu d'elle-même.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Suggestion automatique du contenu de la salle, sans manipulation.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17423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07822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Fonctionne sans réseau : le déclenchement est local à l'appareil.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75945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663440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Le même mécanisme sert le déclenchement d'étape de parcours.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34466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248656"/>
            <a:ext cx="4946904" cy="763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Déjà déployé sur un site entièrement hors réseau ; extension vocale écrite mais pas encore mise en service.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Balises Bluetooth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HORS-LIGNE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Une visite entière sans réseau.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Textes, images et audio sont téléchargés sur l'appareil. C'est ce qui rend les sites souterrains et ruraux adressables.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Téléchargement d'un espace complet en une action, base locale sur l'appareil.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17423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07822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L'application reste utilisable sans aucune connexion.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75945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663440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Les statistiques se synchronisent au retour du réseau.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34466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248656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Différenciant réel : peu de solutions du marché le font vraiment.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92440" y="1051560"/>
            <a:ext cx="1691640" cy="5029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09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Téléchargement hors-ligne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Hors-ligne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14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CA646BF-0496-FBA8-6041-F878811E8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351" y="868680"/>
            <a:ext cx="2381818" cy="527055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LE RESTE DE LA SURFACE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Ce qui est déjà là et qu'on oublie de citer.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2834640"/>
            <a:ext cx="3362858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283464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24712" y="3182112"/>
            <a:ext cx="2667914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Codes QR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" y="3858768"/>
            <a:ext cx="2667914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Génération des codes par contenu, export PDF prêt à imprimer, scan côté visiteur, comptage des scans valides et invalides.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14418" y="2834640"/>
            <a:ext cx="3362858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414418" y="283464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761890" y="3182112"/>
            <a:ext cx="2667914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Notifications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61890" y="3858768"/>
            <a:ext cx="2667914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Envoi immédiat ou programmé vers les applications mobiles, rédaction par langue, historique et annulation.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51596" y="2834640"/>
            <a:ext cx="3362858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051596" y="283464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99068" y="3182112"/>
            <a:ext cx="2667914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Parc d'appareils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99068" y="3858768"/>
            <a:ext cx="2667914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État de connexion, batterie, version, dernière activité, attribution du contenu affiché appareil par appareil.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Le reste de la surface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LIVRER UN CLIENT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Marque blanche complète, sans fork de code.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Un nouveau client ne crée pas de branche. Il crée une instance.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Nom, icône, couleurs, écran de chargement et langues par instance.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17423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07822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Application native publiée sous le nom du client sur les magasins.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75945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663440"/>
            <a:ext cx="4946904" cy="3154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Application web sur une adresse dédiée.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12064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024628"/>
            <a:ext cx="4946904" cy="763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Clés d'API par application, quatre niveaux de rôle, et aucune ligne de code spécifique client dans le tronc commun.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Livrer un client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16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E3D30E1-8560-82B0-0E62-3E45517E8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9647" y="1261872"/>
            <a:ext cx="2023505" cy="4507166"/>
          </a:xfrm>
          <a:prstGeom prst="rect">
            <a:avLst/>
          </a:prstGeom>
        </p:spPr>
      </p:pic>
      <p:pic>
        <p:nvPicPr>
          <p:cNvPr id="24" name="Picture 2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E483DDE-6AFE-F1AC-D019-98D08D240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8312" y="1240965"/>
            <a:ext cx="2023505" cy="450126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RÉFÉRENCES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Trois sites en production, le plus ancien depuis 2021.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2834640"/>
            <a:ext cx="3362858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283464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24712" y="3182112"/>
            <a:ext cx="2667914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Musée de la Fraise, Wépion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" y="3858768"/>
            <a:ext cx="2667914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2021 — borne tactile en salle. Le premier déploiement, toujours en service.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14418" y="2834640"/>
            <a:ext cx="3362858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414418" y="283464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761890" y="3182112"/>
            <a:ext cx="2667914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Fort de Saint-Héribert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61890" y="3858768"/>
            <a:ext cx="2667914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2023 — application mobile intégralement hors-ligne avec balises Bluetooth.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51596" y="2834640"/>
            <a:ext cx="3362858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051596" y="283464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99068" y="3182112"/>
            <a:ext cx="2667914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Visit Namur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99068" y="3858768"/>
            <a:ext cx="2667914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2024 — borne tactile grand format en office de tourisme.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Références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FEUILLE DE ROUTE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Ce qui est déjà écrit, et ce qui reste à construire.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2788920"/>
            <a:ext cx="10637215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2788920"/>
            <a:ext cx="38100" cy="621792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33272" y="2980944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Avatar IA sur borne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40" y="2999232"/>
            <a:ext cx="1920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1">
                <a:solidFill>
                  <a:srgbClr val="0E8F8A"/>
                </a:solidFill>
                <a:latin typeface="Segoe UI"/>
              </a:rPr>
              <a:t>À CONSTRUIRE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52160" y="2889504"/>
            <a:ext cx="53492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0">
                <a:solidFill>
                  <a:srgbClr val="64748B"/>
                </a:solidFill>
                <a:latin typeface="Segoe UI"/>
              </a:rPr>
              <a:t>Un guide incarné à l'écran, qui parle et écoute. Le socle est là : l'assistant, la synthèse vocale et la reconnaissance existent déjà.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7240" y="3483864"/>
            <a:ext cx="10637215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77240" y="3483864"/>
            <a:ext cx="38100" cy="621792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33272" y="3675888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Assistant vocal proactif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9040" y="3694176"/>
            <a:ext cx="1920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1">
                <a:solidFill>
                  <a:srgbClr val="0E8F8A"/>
                </a:solidFill>
                <a:latin typeface="Segoe UI"/>
              </a:rPr>
              <a:t>CODE ÉCRIT, NON DÉPLOYÉ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52160" y="3584448"/>
            <a:ext cx="53492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0">
                <a:solidFill>
                  <a:srgbClr val="64748B"/>
                </a:solidFill>
                <a:latin typeface="Segoe UI"/>
              </a:rPr>
              <a:t>Le commentaire se déclenche à l'approche d'une balise ou d'une zone. Orchestrateur vocal, mot de réveil et moteurs TTS sont dans le dépôt.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77240" y="4178808"/>
            <a:ext cx="10637215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77240" y="4178808"/>
            <a:ext cx="38100" cy="621792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33272" y="4370832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Lunettes connectées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49040" y="4389120"/>
            <a:ext cx="1920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1">
                <a:solidFill>
                  <a:srgbClr val="0E8F8A"/>
                </a:solidFill>
                <a:latin typeface="Segoe UI"/>
              </a:rPr>
              <a:t>R&amp;D AVANCÉE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52160" y="4279392"/>
            <a:ext cx="53492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0">
                <a:solidFill>
                  <a:srgbClr val="64748B"/>
                </a:solidFill>
                <a:latin typeface="Segoe UI"/>
              </a:rPr>
              <a:t>Intégration Ray-Ban Meta : le visiteur regarde une œuvre et pose sa question, sans sortir son téléphone.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7240" y="4873752"/>
            <a:ext cx="10637215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77240" y="4873752"/>
            <a:ext cx="38100" cy="621792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033272" y="5065776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Plan d'étage interactif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749040" y="5084064"/>
            <a:ext cx="1920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1">
                <a:solidFill>
                  <a:srgbClr val="0E8F8A"/>
                </a:solidFill>
                <a:latin typeface="Segoe UI"/>
              </a:rPr>
              <a:t>À CONSTRUIRE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852160" y="4974336"/>
            <a:ext cx="53492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0">
                <a:solidFill>
                  <a:srgbClr val="64748B"/>
                </a:solidFill>
                <a:latin typeface="Segoe UI"/>
              </a:rPr>
              <a:t>Les cartes sont géographiques. Le plan de salles cliquable est la demande la plus fréquente des musées d'intérieur.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77240" y="5568696"/>
            <a:ext cx="10637215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777240" y="5568696"/>
            <a:ext cx="38100" cy="621792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033272" y="5760720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Borne VR d'accueil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49040" y="5779008"/>
            <a:ext cx="1920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1">
                <a:solidFill>
                  <a:srgbClr val="0E8F8A"/>
                </a:solidFill>
                <a:latin typeface="Segoe UI"/>
              </a:rPr>
              <a:t>ÉTUDE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52160" y="5669280"/>
            <a:ext cx="53492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0">
                <a:solidFill>
                  <a:srgbClr val="64748B"/>
                </a:solidFill>
                <a:latin typeface="Segoe UI"/>
              </a:rPr>
              <a:t>Le rendu du CMS porté sur casque, pour une expérience d'accueil.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Feuille de route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RECONSTRUIRE À L'IDENTIQUE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L'ordre de grandeur, et ce qu'aucun budget ne rachète.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3017520"/>
            <a:ext cx="525780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3017520"/>
            <a:ext cx="38100" cy="132588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69848" y="3163824"/>
            <a:ext cx="466344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>
                <a:solidFill>
                  <a:srgbClr val="0A1222"/>
                </a:solidFill>
                <a:latin typeface="Segoe UI Semibold"/>
              </a:rPr>
              <a:t>1 000 à 1 400</a:t>
            </a:r>
          </a:p>
          <a:p>
            <a:pPr algn="l">
              <a:lnSpc>
                <a:spcPct val="115000"/>
              </a:lnSpc>
              <a:spcBef>
                <a:spcPts val="200"/>
              </a:spcBef>
            </a:pPr>
            <a:r>
              <a:rPr sz="1200" b="0">
                <a:solidFill>
                  <a:srgbClr val="64748B"/>
                </a:solidFill>
                <a:latin typeface="Segoe UI"/>
              </a:rPr>
              <a:t>jours-homme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9848" y="3803904"/>
            <a:ext cx="46634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Une équipe de trois — back-end, mobile, front — sur 18 à 24 mois.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7240" y="4526280"/>
            <a:ext cx="525780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77240" y="4526280"/>
            <a:ext cx="38100" cy="132588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69848" y="4672584"/>
            <a:ext cx="466344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>
                <a:solidFill>
                  <a:srgbClr val="0A1222"/>
                </a:solidFill>
                <a:latin typeface="Segoe UI Semibold"/>
              </a:rPr>
              <a:t>30 à 70 M</a:t>
            </a:r>
          </a:p>
          <a:p>
            <a:pPr algn="l">
              <a:lnSpc>
                <a:spcPct val="115000"/>
              </a:lnSpc>
              <a:spcBef>
                <a:spcPts val="200"/>
              </a:spcBef>
            </a:pPr>
            <a:r>
              <a:rPr sz="1200" b="0">
                <a:solidFill>
                  <a:srgbClr val="64748B"/>
                </a:solidFill>
                <a:latin typeface="Segoe UI"/>
              </a:rPr>
              <a:t>de jetons d'IA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9848" y="5312664"/>
            <a:ext cx="46634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Le code final pèse à lui seul ~2,2 M de jetons ; le travail réel coûte quinze à trente fois cela en lectures et reprises.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5989320"/>
            <a:ext cx="5257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Hypothèse assumée : reconstruction du périmètre fonctionnel existant, hors reprise de données.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3017520"/>
            <a:ext cx="4663440" cy="306324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104888" y="3310128"/>
            <a:ext cx="393192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FFFFFF"/>
                </a:solidFill>
                <a:latin typeface="Segoe UI Semibold"/>
              </a:rPr>
              <a:t>Ce qui ne se reconstruit pas</a:t>
            </a:r>
          </a:p>
        </p:txBody>
      </p:sp>
      <p:sp>
        <p:nvSpPr>
          <p:cNvPr id="17" name="Oval 16"/>
          <p:cNvSpPr/>
          <p:nvPr/>
        </p:nvSpPr>
        <p:spPr>
          <a:xfrm>
            <a:off x="7104888" y="3959352"/>
            <a:ext cx="100584" cy="100584"/>
          </a:xfrm>
          <a:prstGeom prst="ellipse">
            <a:avLst/>
          </a:prstGeom>
          <a:solidFill>
            <a:srgbClr val="0DF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379208" y="3867912"/>
            <a:ext cx="36576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>
                <a:solidFill>
                  <a:srgbClr val="D8DFE7"/>
                </a:solidFill>
                <a:latin typeface="Segoe UI"/>
              </a:rPr>
              <a:t>Six ans de cas limites appris en production, pas en réunion.</a:t>
            </a:r>
          </a:p>
        </p:txBody>
      </p:sp>
      <p:sp>
        <p:nvSpPr>
          <p:cNvPr id="19" name="Oval 18"/>
          <p:cNvSpPr/>
          <p:nvPr/>
        </p:nvSpPr>
        <p:spPr>
          <a:xfrm>
            <a:off x="7104888" y="4489704"/>
            <a:ext cx="100584" cy="100584"/>
          </a:xfrm>
          <a:prstGeom prst="ellipse">
            <a:avLst/>
          </a:prstGeom>
          <a:solidFill>
            <a:srgbClr val="0DF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379208" y="4398264"/>
            <a:ext cx="36576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>
                <a:solidFill>
                  <a:srgbClr val="D8DFE7"/>
                </a:solidFill>
                <a:latin typeface="Segoe UI"/>
              </a:rPr>
              <a:t>Trois sites qui tournent, dont un intégralement hors réseau.</a:t>
            </a:r>
          </a:p>
        </p:txBody>
      </p:sp>
      <p:sp>
        <p:nvSpPr>
          <p:cNvPr id="21" name="Oval 20"/>
          <p:cNvSpPr/>
          <p:nvPr/>
        </p:nvSpPr>
        <p:spPr>
          <a:xfrm>
            <a:off x="7104888" y="5020056"/>
            <a:ext cx="100584" cy="100584"/>
          </a:xfrm>
          <a:prstGeom prst="ellipse">
            <a:avLst/>
          </a:prstGeom>
          <a:solidFill>
            <a:srgbClr val="0DF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379208" y="4928616"/>
            <a:ext cx="36576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>
                <a:solidFill>
                  <a:srgbClr val="D8DFE7"/>
                </a:solidFill>
                <a:latin typeface="Segoe UI"/>
              </a:rPr>
              <a:t>Les décisions de quota, de purge et de consentement déjà tranchées.</a:t>
            </a:r>
          </a:p>
        </p:txBody>
      </p:sp>
      <p:sp>
        <p:nvSpPr>
          <p:cNvPr id="23" name="Oval 22"/>
          <p:cNvSpPr/>
          <p:nvPr/>
        </p:nvSpPr>
        <p:spPr>
          <a:xfrm>
            <a:off x="7104888" y="5550408"/>
            <a:ext cx="100584" cy="100584"/>
          </a:xfrm>
          <a:prstGeom prst="ellipse">
            <a:avLst/>
          </a:prstGeom>
          <a:solidFill>
            <a:srgbClr val="0DF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379208" y="5458968"/>
            <a:ext cx="36576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>
                <a:solidFill>
                  <a:srgbClr val="D8DFE7"/>
                </a:solidFill>
                <a:latin typeface="Segoe UI"/>
              </a:rPr>
              <a:t>Un CMS que des équipes non techniques utilisent réellement.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Reconstruire à l'identique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20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EN UNE PHRASE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Un musée saisit son contenu une fois. Il le diffuse sur une borne, un téléphone et le web.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3063240"/>
            <a:ext cx="1005840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1700" b="0">
                <a:solidFill>
                  <a:srgbClr val="0A1222"/>
                </a:solidFill>
                <a:latin typeface="Segoe UI"/>
              </a:rPr>
              <a:t>La valeur n'est pas dans une application : elle est dans le back-end multi-locataire qui les alimente toutes, et dans le CMS qui rend la mise à jour possible sans développeur.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4892040"/>
            <a:ext cx="10058400" cy="12700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77240" y="5120640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00" b="0">
                <a:solidFill>
                  <a:srgbClr val="64748B"/>
                </a:solidFill>
                <a:latin typeface="Segoe UI"/>
              </a:rPr>
              <a:t>Chaque client est une instance isolée, avec ses contenus, ses couleurs, ses langues, ses quotas et ses statistiques.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En une phrase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2103120"/>
            <a:ext cx="91440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0DF2DF"/>
                </a:solidFill>
                <a:latin typeface="Segoe UI"/>
              </a:rPr>
              <a:t>CE QUE C'EST, AU FOND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651760"/>
            <a:ext cx="950976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3400" b="1">
                <a:solidFill>
                  <a:srgbClr val="FFFFFF"/>
                </a:solidFill>
                <a:latin typeface="Segoe UI Semibold"/>
              </a:rPr>
              <a:t>Une plateforme finie,
en production, qui se vend
à l'abonnement.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4937760"/>
            <a:ext cx="86868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500" b="0">
                <a:solidFill>
                  <a:srgbClr val="B8C2CE"/>
                </a:solidFill>
                <a:latin typeface="Segoe UI"/>
              </a:rPr>
              <a:t>Pas un prototype à finir. Pas un projet client à généraliser.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A019352-4442-4C91-88A0-60E6D349E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247"/>
            <a:ext cx="12192000" cy="648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94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B6B86744-E81D-199A-6B8F-463EBAB1D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24"/>
            <a:ext cx="12192000" cy="682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65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53185EA6-058B-6D70-544D-99274C3B5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229"/>
            <a:ext cx="12192000" cy="679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070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E945BA06-0DA6-5124-ABE6-429E9510D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882" y="0"/>
            <a:ext cx="91242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800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C6CC26E1-C75A-109C-C003-3DD861848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184"/>
            <a:ext cx="12192000" cy="675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28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D5054469-0585-1745-B3A6-7B81A380E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759"/>
            <a:ext cx="12192000" cy="679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387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D01C9CDB-64D9-9529-E717-DD59A5C06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608"/>
            <a:ext cx="12192000" cy="674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689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15ECF0F0-1718-44EC-A39C-4D78E2582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00"/>
            <a:ext cx="12192000" cy="68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8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F898DF60-E243-A6C1-7441-DB3509152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108"/>
            <a:ext cx="12192000" cy="677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753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 dirty="0">
                <a:solidFill>
                  <a:srgbClr val="0E8F8A"/>
                </a:solidFill>
                <a:latin typeface="Segoe UI"/>
              </a:rPr>
              <a:t>LES CINQ BRIQUES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Une seule source de données, quatre surfaces d'usage.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632807" y="2834640"/>
            <a:ext cx="2926080" cy="137160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861407" y="2834640"/>
            <a:ext cx="2468880" cy="1371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sz="1600" b="1">
                <a:solidFill>
                  <a:srgbClr val="FFFFFF"/>
                </a:solidFill>
                <a:latin typeface="Segoe UI Semibold"/>
              </a:rPr>
              <a:t>manager-service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sz="1100" b="0">
                <a:solidFill>
                  <a:srgbClr val="C5CED8"/>
                </a:solidFill>
                <a:latin typeface="Segoe UI"/>
              </a:rPr>
              <a:t>API REST, base PostgreSQL,
multi-locataire</a:t>
            </a:r>
          </a:p>
        </p:txBody>
      </p:sp>
      <p:sp>
        <p:nvSpPr>
          <p:cNvPr id="8" name="Rectangle 7"/>
          <p:cNvSpPr/>
          <p:nvPr/>
        </p:nvSpPr>
        <p:spPr>
          <a:xfrm>
            <a:off x="682599" y="4892040"/>
            <a:ext cx="25146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2599" y="4892040"/>
            <a:ext cx="2514600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927199" y="4206240"/>
            <a:ext cx="25400" cy="685800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65479" y="5148072"/>
            <a:ext cx="21488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manager-app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5479" y="5513832"/>
            <a:ext cx="21488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0E8F8A"/>
                </a:solidFill>
                <a:latin typeface="Segoe UI"/>
              </a:rPr>
              <a:t>Le CMS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5479" y="5824728"/>
            <a:ext cx="21488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Flutter web — 79 écrans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53231" y="4892040"/>
            <a:ext cx="25146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453231" y="4892040"/>
            <a:ext cx="2514600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697831" y="4206240"/>
            <a:ext cx="25400" cy="685800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636111" y="5148072"/>
            <a:ext cx="21488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tablet-app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36111" y="5513832"/>
            <a:ext cx="21488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0E8F8A"/>
                </a:solidFill>
                <a:latin typeface="Segoe UI"/>
              </a:rPr>
              <a:t>Borne tactile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36111" y="5824728"/>
            <a:ext cx="21488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Flutter Android — 38 écrans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23863" y="4892040"/>
            <a:ext cx="25146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223863" y="4892040"/>
            <a:ext cx="2514600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468463" y="4206240"/>
            <a:ext cx="25400" cy="685800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406743" y="5148072"/>
            <a:ext cx="21488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mymuseum-visitapp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6743" y="5513832"/>
            <a:ext cx="21488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0E8F8A"/>
                </a:solidFill>
                <a:latin typeface="Segoe UI"/>
              </a:rPr>
              <a:t>App visiteur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6743" y="5824728"/>
            <a:ext cx="21488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Flutter iOS/Android — 54 écrans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994495" y="4892040"/>
            <a:ext cx="25146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8994495" y="4892040"/>
            <a:ext cx="2514600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10239095" y="4206240"/>
            <a:ext cx="25400" cy="685800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9177375" y="5148072"/>
            <a:ext cx="21488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visitapp-web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77375" y="5513832"/>
            <a:ext cx="21488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0E8F8A"/>
                </a:solidFill>
                <a:latin typeface="Segoe UI"/>
              </a:rPr>
              <a:t>Visite sans install.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77375" y="5824728"/>
            <a:ext cx="21488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Next.js — 34 composants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82599" y="4544568"/>
            <a:ext cx="10826496" cy="25400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Architecture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6E1E9DBF-45B4-ACBA-D71F-F60B43E5F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361"/>
            <a:ext cx="12192000" cy="674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36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572643" y="3040752"/>
            <a:ext cx="9144000" cy="7764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GB" sz="4800" b="1" dirty="0">
                <a:solidFill>
                  <a:srgbClr val="0DF2DF"/>
                </a:solidFill>
                <a:latin typeface="Segoe UI"/>
              </a:rPr>
              <a:t>CLIENTS EXISTANTS</a:t>
            </a:r>
            <a:endParaRPr sz="4800" b="1" dirty="0">
              <a:solidFill>
                <a:srgbClr val="0DF2DF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7066413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E627FB12-C651-293F-43E2-11F8619E6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781" y="62630"/>
            <a:ext cx="3808829" cy="6795370"/>
          </a:xfrm>
          <a:prstGeom prst="rect">
            <a:avLst/>
          </a:prstGeom>
        </p:spPr>
      </p:pic>
      <p:pic>
        <p:nvPicPr>
          <p:cNvPr id="5" name="Picture 4" descr="A map with a route&#10;&#10;Description automatically generated">
            <a:extLst>
              <a:ext uri="{FF2B5EF4-FFF2-40B4-BE49-F238E27FC236}">
                <a16:creationId xmlns:a16="http://schemas.microsoft.com/office/drawing/2014/main" id="{EAB06D9D-3869-35E3-27D1-39264E972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418" y="0"/>
            <a:ext cx="4003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700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5BFCAFBD-8F39-8435-2A4C-759B722D5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658" y="0"/>
            <a:ext cx="4677346" cy="6858000"/>
          </a:xfrm>
          <a:prstGeom prst="rect">
            <a:avLst/>
          </a:prstGeom>
        </p:spPr>
      </p:pic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AD6407A5-511B-BBEA-B48C-DAADBA405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1282" y="0"/>
            <a:ext cx="38950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6099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414840A3-1ABE-E1C5-1960-F23793611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15" y="0"/>
            <a:ext cx="3963433" cy="6858000"/>
          </a:xfrm>
          <a:prstGeom prst="rect">
            <a:avLst/>
          </a:prstGeom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A216AB0-0AF3-BB51-8336-6C93F6869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5008" y="0"/>
            <a:ext cx="3082954" cy="6858000"/>
          </a:xfrm>
          <a:prstGeom prst="rect">
            <a:avLst/>
          </a:prstGeom>
        </p:spPr>
      </p:pic>
      <p:pic>
        <p:nvPicPr>
          <p:cNvPr id="7" name="Picture 6" descr="A screenshot of a phone&#10;&#10;Description automatically generated">
            <a:extLst>
              <a:ext uri="{FF2B5EF4-FFF2-40B4-BE49-F238E27FC236}">
                <a16:creationId xmlns:a16="http://schemas.microsoft.com/office/drawing/2014/main" id="{97C47108-9420-FCEC-349E-C9F8EEDF5A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2845" y="0"/>
            <a:ext cx="3128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89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electronic devices on a shelf&#10;&#10;Description automatically generated">
            <a:extLst>
              <a:ext uri="{FF2B5EF4-FFF2-40B4-BE49-F238E27FC236}">
                <a16:creationId xmlns:a16="http://schemas.microsoft.com/office/drawing/2014/main" id="{6DFFA5D6-C142-0786-5D52-6CCFE85AA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96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screen with a picture of a road and buildings&#10;&#10;Description automatically generated">
            <a:extLst>
              <a:ext uri="{FF2B5EF4-FFF2-40B4-BE49-F238E27FC236}">
                <a16:creationId xmlns:a16="http://schemas.microsoft.com/office/drawing/2014/main" id="{DD10C284-127C-FDC2-839E-AB19D18E8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24" y="883085"/>
            <a:ext cx="5795376" cy="4346532"/>
          </a:xfrm>
          <a:prstGeom prst="rect">
            <a:avLst/>
          </a:prstGeom>
        </p:spPr>
      </p:pic>
      <p:pic>
        <p:nvPicPr>
          <p:cNvPr id="5" name="Picture 4" descr="A television screen with a picture of a city&#10;&#10;Description automatically generated">
            <a:extLst>
              <a:ext uri="{FF2B5EF4-FFF2-40B4-BE49-F238E27FC236}">
                <a16:creationId xmlns:a16="http://schemas.microsoft.com/office/drawing/2014/main" id="{525DFB8A-119E-9647-46AF-5F3338BCB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064" y="883085"/>
            <a:ext cx="5603311" cy="420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2550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with a picture of a city&#10;&#10;Description automatically generated">
            <a:extLst>
              <a:ext uri="{FF2B5EF4-FFF2-40B4-BE49-F238E27FC236}">
                <a16:creationId xmlns:a16="http://schemas.microsoft.com/office/drawing/2014/main" id="{898F67B2-3312-8762-A76B-F1433EBC5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76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with a picture on it&#10;&#10;Description automatically generated">
            <a:extLst>
              <a:ext uri="{FF2B5EF4-FFF2-40B4-BE49-F238E27FC236}">
                <a16:creationId xmlns:a16="http://schemas.microsoft.com/office/drawing/2014/main" id="{EDCE9159-7AFB-BF33-F57F-F653F9A1C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697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with a picture on it&#10;&#10;Description automatically generated">
            <a:extLst>
              <a:ext uri="{FF2B5EF4-FFF2-40B4-BE49-F238E27FC236}">
                <a16:creationId xmlns:a16="http://schemas.microsoft.com/office/drawing/2014/main" id="{3A0D6B71-459D-EBBA-E319-98B21B629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745" y="0"/>
            <a:ext cx="91465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25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LE PATRIMOINE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Ce qui existe, mesuré sur les dépôts.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2971800"/>
            <a:ext cx="3393338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2971800"/>
            <a:ext cx="38100" cy="12801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51560" y="3136392"/>
            <a:ext cx="29361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0A1222"/>
                </a:solidFill>
                <a:latin typeface="Segoe UI Semibold"/>
              </a:rPr>
              <a:t>181 000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630168"/>
            <a:ext cx="29361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0A1222"/>
                </a:solidFill>
                <a:latin typeface="Segoe UI"/>
              </a:rPr>
              <a:t>lignes de code écrites à la main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1560" y="3904488"/>
            <a:ext cx="29361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hors 34 000 lignes de client API généré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99178" y="2971800"/>
            <a:ext cx="3393338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399178" y="2971800"/>
            <a:ext cx="38100" cy="12801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673498" y="3136392"/>
            <a:ext cx="29361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0A1222"/>
                </a:solidFill>
                <a:latin typeface="Segoe UI Semibold"/>
              </a:rPr>
              <a:t>867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73498" y="3630168"/>
            <a:ext cx="29361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0A1222"/>
                </a:solidFill>
                <a:latin typeface="Segoe UI"/>
              </a:rPr>
              <a:t>commits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3498" y="3904488"/>
            <a:ext cx="29361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décembre 2020 → août 2026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21116" y="2971800"/>
            <a:ext cx="3393338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8021116" y="2971800"/>
            <a:ext cx="38100" cy="12801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295436" y="3136392"/>
            <a:ext cx="29361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0A1222"/>
                </a:solidFill>
                <a:latin typeface="Segoe UI Semibold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95436" y="3630168"/>
            <a:ext cx="29361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0A1222"/>
                </a:solidFill>
                <a:latin typeface="Segoe UI"/>
              </a:rPr>
              <a:t>applications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95436" y="3904488"/>
            <a:ext cx="29361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back-end, CMS, borne, mobile, web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7240" y="4526280"/>
            <a:ext cx="3393338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77240" y="4526280"/>
            <a:ext cx="38100" cy="12801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051560" y="4690872"/>
            <a:ext cx="29361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0A1222"/>
                </a:solidFill>
                <a:latin typeface="Segoe UI Semibold"/>
              </a:rPr>
              <a:t>145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1560" y="5184648"/>
            <a:ext cx="29361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0A1222"/>
                </a:solidFill>
                <a:latin typeface="Segoe UI"/>
              </a:rPr>
              <a:t>points d'API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1560" y="5458968"/>
            <a:ext cx="29361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répartis sur 22 contrôleurs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399178" y="4526280"/>
            <a:ext cx="3393338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4399178" y="4526280"/>
            <a:ext cx="38100" cy="12801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673498" y="4690872"/>
            <a:ext cx="29361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0A1222"/>
                </a:solidFill>
                <a:latin typeface="Segoe UI Semibold"/>
              </a:rPr>
              <a:t>67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73498" y="5184648"/>
            <a:ext cx="29361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0A1222"/>
                </a:solidFill>
                <a:latin typeface="Segoe UI"/>
              </a:rPr>
              <a:t>migrations de base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73498" y="5458968"/>
            <a:ext cx="29361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23 tables métier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021116" y="4526280"/>
            <a:ext cx="3393338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8021116" y="4526280"/>
            <a:ext cx="38100" cy="12801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8295436" y="4690872"/>
            <a:ext cx="29361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0A1222"/>
                </a:solidFill>
                <a:latin typeface="Segoe UI Semibold"/>
              </a:rPr>
              <a:t>202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95436" y="5184648"/>
            <a:ext cx="29361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0A1222"/>
                </a:solidFill>
                <a:latin typeface="Segoe UI"/>
              </a:rPr>
              <a:t>tests automatisés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95436" y="5458968"/>
            <a:ext cx="29361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4748B"/>
                </a:solidFill>
                <a:latin typeface="Segoe UI"/>
              </a:rPr>
              <a:t>sur le back-end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Le patrimoine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screen with a map&#10;&#10;Description automatically generated">
            <a:extLst>
              <a:ext uri="{FF2B5EF4-FFF2-40B4-BE49-F238E27FC236}">
                <a16:creationId xmlns:a16="http://schemas.microsoft.com/office/drawing/2014/main" id="{54F40532-5728-1529-963C-75C13F069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224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screen with a screen on it&#10;&#10;Description automatically generated">
            <a:extLst>
              <a:ext uri="{FF2B5EF4-FFF2-40B4-BE49-F238E27FC236}">
                <a16:creationId xmlns:a16="http://schemas.microsoft.com/office/drawing/2014/main" id="{85051CF0-2770-2594-6410-59DE50E17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009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with a picture on it&#10;&#10;Description automatically generated">
            <a:extLst>
              <a:ext uri="{FF2B5EF4-FFF2-40B4-BE49-F238E27FC236}">
                <a16:creationId xmlns:a16="http://schemas.microsoft.com/office/drawing/2014/main" id="{0C79C2CD-C15B-5188-99AC-2976315D1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083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pointing at a screen&#10;&#10;Description automatically generated">
            <a:extLst>
              <a:ext uri="{FF2B5EF4-FFF2-40B4-BE49-F238E27FC236}">
                <a16:creationId xmlns:a16="http://schemas.microsoft.com/office/drawing/2014/main" id="{2A58465F-55DD-1397-2F9F-1965D7BCD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762" y="0"/>
            <a:ext cx="3086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27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572643" y="3040752"/>
            <a:ext cx="9144000" cy="7764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GB" sz="4800" b="1" dirty="0">
                <a:solidFill>
                  <a:srgbClr val="0DF2DF"/>
                </a:solidFill>
                <a:latin typeface="Segoe UI"/>
              </a:rPr>
              <a:t>MNAHA</a:t>
            </a:r>
            <a:endParaRPr sz="4800" b="1" dirty="0">
              <a:solidFill>
                <a:srgbClr val="0DF2DF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3009944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D05E740F-A455-A043-CC48-F872EE0D1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56" y="0"/>
            <a:ext cx="3662265" cy="6858000"/>
          </a:xfrm>
          <a:prstGeom prst="rect">
            <a:avLst/>
          </a:prstGeom>
        </p:spPr>
      </p:pic>
      <p:pic>
        <p:nvPicPr>
          <p:cNvPr id="7" name="Picture 6" descr="A screenshot of a chat&#10;&#10;Description automatically generated">
            <a:extLst>
              <a:ext uri="{FF2B5EF4-FFF2-40B4-BE49-F238E27FC236}">
                <a16:creationId xmlns:a16="http://schemas.microsoft.com/office/drawing/2014/main" id="{D27B6640-E514-AB77-0DA1-FDE1D1FF8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0878" y="0"/>
            <a:ext cx="3603356" cy="6858000"/>
          </a:xfrm>
          <a:prstGeom prst="rect">
            <a:avLst/>
          </a:prstGeom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AF8183A5-2732-2AD3-3BC1-F638A1E17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4707" y="0"/>
            <a:ext cx="36425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6820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D9ECF321-854A-4787-43B2-92B1859D0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808" y="0"/>
            <a:ext cx="3720252" cy="6858000"/>
          </a:xfrm>
          <a:prstGeom prst="rect">
            <a:avLst/>
          </a:prstGeom>
        </p:spPr>
      </p:pic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F64E3ADF-D28A-56F4-81AE-7173BD8E8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8869" y="0"/>
            <a:ext cx="3752050" cy="6858000"/>
          </a:xfrm>
          <a:prstGeom prst="rect">
            <a:avLst/>
          </a:prstGeom>
        </p:spPr>
      </p:pic>
      <p:pic>
        <p:nvPicPr>
          <p:cNvPr id="7" name="Picture 6" descr="A screenshot of a black screen&#10;&#10;Description automatically generated">
            <a:extLst>
              <a:ext uri="{FF2B5EF4-FFF2-40B4-BE49-F238E27FC236}">
                <a16:creationId xmlns:a16="http://schemas.microsoft.com/office/drawing/2014/main" id="{CF08216C-2FB6-A3D6-A06B-769F061D72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5728" y="0"/>
            <a:ext cx="37393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904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map&#10;&#10;Description automatically generated">
            <a:extLst>
              <a:ext uri="{FF2B5EF4-FFF2-40B4-BE49-F238E27FC236}">
                <a16:creationId xmlns:a16="http://schemas.microsoft.com/office/drawing/2014/main" id="{306B068B-0B82-70D7-3F76-21B212DE2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371"/>
            <a:ext cx="12192000" cy="623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6674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99652E-084D-725C-F8BB-7B1F36673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008" y="0"/>
            <a:ext cx="367781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3E2CB5-CFD4-06B1-7F22-16674E055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990" y="0"/>
            <a:ext cx="36933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5687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diagram&#10;&#10;Description automatically generated">
            <a:extLst>
              <a:ext uri="{FF2B5EF4-FFF2-40B4-BE49-F238E27FC236}">
                <a16:creationId xmlns:a16="http://schemas.microsoft.com/office/drawing/2014/main" id="{2BC7087A-4CBB-19AE-BB73-3338892C4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172" y="0"/>
            <a:ext cx="37076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313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LE BACK-END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manager-service — le cœur du produit.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ASP.NET Core, PostgreSQL, dockerisé. Tout le reste n'en est qu'un client.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763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Multi-locataire : chaque client est une instance isolée, avec ses quotas de stockage et d'IA.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9826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302252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145 points d'API sur 22 contrôleurs, client typé généré pour les applications.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8348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887468"/>
            <a:ext cx="4946904" cy="763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Diffusion temps réel vers les bornes : un contenu publié part vers l'appareil sans intervention.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79272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696712"/>
            <a:ext cx="4946904" cy="763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Abonnements, essais et facturation intégrés ; journal d'audit, purges automatiques et quotas mesurés par client.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Le back-end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5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6C0D98E-06DB-EE10-90EB-3841AA760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2698" y="2118016"/>
            <a:ext cx="4841339" cy="2621968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8ED043AE-9D3C-A15D-D98B-73FBE1D56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971"/>
            <a:ext cx="12192000" cy="62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878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31D479-1F8E-7F33-C05C-25A36D036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737" y="0"/>
            <a:ext cx="101405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2835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42C389-94FD-56BA-6218-516E8B8CB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343" y="0"/>
            <a:ext cx="101073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133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LE CMS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manager-app — là où le client travaille.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L'outil de production de contenu. C'est lui qui fait la différence entre une application et un produit vendable.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763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79 écrans : contenus, médias, applications, appareils, statistiques, utilisateurs, facturation.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9826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302252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Éditeur riche par champ, avec ses versions linguistiques.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8348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88746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Composition visuelle de l'application mobile, aperçu en direct.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686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472684"/>
            <a:ext cx="4946904" cy="763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Interface traduite en trois langues, utilisée par des équipes de médiation et non par des développeurs.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Le CMS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6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74F8180-0121-34DF-FA50-35180658B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0820" y="1900987"/>
            <a:ext cx="5414955" cy="298648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LES APPLICATIONS VISITEUR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Trois surfaces, un seul contenu.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2834640"/>
            <a:ext cx="3362858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283464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24712" y="3182112"/>
            <a:ext cx="2667914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Borne tactile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" y="3858768"/>
            <a:ext cx="2667914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Flutter Android, plein écran, sélection de langue, veille et retour à l'accueil. Pilotée à distance, un contenu différent par appareil.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14418" y="2834640"/>
            <a:ext cx="3362858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414418" y="283464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761890" y="3182112"/>
            <a:ext cx="2667914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Application mobile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61890" y="3858768"/>
            <a:ext cx="2667914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iOS et Android. Hors-ligne complet, balises Bluetooth, notifications, audioguide, parcours, assistant.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51596" y="2834640"/>
            <a:ext cx="3362858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051596" y="283464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99068" y="3182112"/>
            <a:ext cx="2667914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Application web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99068" y="3858768"/>
            <a:ext cx="2667914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Next.js, sans installation. Même contenu, même thème, accessible depuis un QR code.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Les applications visiteur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CONTENUS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Quatorze formats, composables par le client.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Aucun développement par client : un nouveau musée se configure, il ne se code pas.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Article, carte, diaporama, vidéo, audio, PDF, agenda, sommaire.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17423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07822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Quiz, jeu, parcours, événement, page web, météo.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75945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663440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Chaque format existe dans dix langues, avec traduction assistée par IA champ par champ.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34466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248656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Thème, couleurs et disposition d'accueil réglés par instance.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CAPTURE 03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0A1222"/>
                </a:solidFill>
                <a:latin typeface="Segoe UI"/>
              </a:rPr>
              <a:t>Bibliothèque de formats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Contenus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8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EABFA2C-44C5-68EE-65B9-25CBEFDE3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512" y="1921284"/>
            <a:ext cx="4566095" cy="33273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STATISTIQUES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Le tableau de bord que le client regarde chaque mois.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C'est l'argument de renouvellement d'abonnement : le client voit ce que sa médiation produit.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763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Visites par jour, contenus les plus et les moins consultés, points d'intérêt, quiz achevés, scans de QR.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9826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302252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Filtrable par période et par canal : borne, mobile, web.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8348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88746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Rapport PDF exportable pour un conseil d'administration ou une tutelle.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686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47268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Profondeur d'historique liée au plan d'abonnement — c'est un levier commercial.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Statistiques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9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ED8852B-9CED-E18B-A288-80BDC019E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4496" y="1834708"/>
            <a:ext cx="5237742" cy="33165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1666</Words>
  <Application>Microsoft Office PowerPoint</Application>
  <PresentationFormat>Widescreen</PresentationFormat>
  <Paragraphs>215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Calibri</vt:lpstr>
      <vt:lpstr>Segoe UI</vt:lpstr>
      <vt:lpstr>Segoe UI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MyInfoMate — la plateforme</dc:title>
  <dc:subject/>
  <dc:creator>MyInfoMate</dc:creator>
  <cp:keywords/>
  <dc:description/>
  <cp:lastModifiedBy>Thomas Fransolet</cp:lastModifiedBy>
  <cp:revision>2</cp:revision>
  <dcterms:created xsi:type="dcterms:W3CDTF">2026-08-24T09:00:00Z</dcterms:created>
  <dcterms:modified xsi:type="dcterms:W3CDTF">2026-08-26T09:56:25Z</dcterms:modified>
  <cp:category/>
  <dc:identifier/>
  <cp:contentStatus/>
  <dc:language>fr-BE</dc:language>
</cp:coreProperties>
</file>