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311" r:id="rId18"/>
    <p:sldId id="279" r:id="rId19"/>
    <p:sldId id="282" r:id="rId20"/>
    <p:sldId id="310" r:id="rId21"/>
    <p:sldId id="283" r:id="rId22"/>
    <p:sldId id="284" r:id="rId23"/>
    <p:sldId id="285" r:id="rId24"/>
    <p:sldId id="286" r:id="rId25"/>
    <p:sldId id="308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12" r:id="rId39"/>
    <p:sldId id="287" r:id="rId40"/>
    <p:sldId id="288" r:id="rId41"/>
    <p:sldId id="289" r:id="rId42"/>
    <p:sldId id="304" r:id="rId43"/>
    <p:sldId id="290" r:id="rId44"/>
    <p:sldId id="291" r:id="rId45"/>
    <p:sldId id="305" r:id="rId46"/>
    <p:sldId id="306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1222"/>
    <a:srgbClr val="0E8F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200" d="100"/>
          <a:sy n="200" d="100"/>
        </p:scale>
        <p:origin x="5952" y="-2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035040"/>
            <a:ext cx="12191695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1874519"/>
            <a:ext cx="950976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DF2DF"/>
                </a:solidFill>
                <a:latin typeface="Segoe UI"/>
              </a:rPr>
              <a:t>MÉDIATION NUMÉRIQUE POUR LIEUX CULTURELS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377440"/>
            <a:ext cx="9692640" cy="1645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2000"/>
              </a:lnSpc>
            </a:pPr>
            <a:r>
              <a:rPr sz="5200" b="1">
                <a:solidFill>
                  <a:srgbClr val="FFFFFF"/>
                </a:solidFill>
                <a:latin typeface="Segoe UI Semibold"/>
              </a:rPr>
              <a:t>MyInfoMate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3611880"/>
            <a:ext cx="8961120" cy="10972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0000"/>
              </a:lnSpc>
            </a:pPr>
            <a:r>
              <a:rPr sz="1600" b="0">
                <a:solidFill>
                  <a:srgbClr val="B8C2CE"/>
                </a:solidFill>
                <a:latin typeface="Segoe UI"/>
              </a:rPr>
              <a:t>Votre contenu, saisi une fois.
Vécu sur une borne, un téléphone et le web.</a:t>
            </a:r>
          </a:p>
        </p:txBody>
      </p:sp>
      <p:pic>
        <p:nvPicPr>
          <p:cNvPr id="8" name="Picture 7" descr="A colorful square with black background&#10;&#10;Description automatically generated">
            <a:extLst>
              <a:ext uri="{FF2B5EF4-FFF2-40B4-BE49-F238E27FC236}">
                <a16:creationId xmlns:a16="http://schemas.microsoft.com/office/drawing/2014/main" id="{AD8E8EF0-B4DB-259A-7E08-8C9F8374A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363" y="1998343"/>
            <a:ext cx="1313323" cy="125349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B5CF5C6E-93D3-F29C-3C9A-0A737C6DA8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8763" y="3331843"/>
            <a:ext cx="1311593" cy="13115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SANS RÉSEAU, SANS INSTALLATION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Une cave, un fort, un site rural : ça marche quand même.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Le visiteur télécharge la visite avant d'entrer. Tout reste disponible ensuite, sans aucune connexion.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Textes, images et audio stockés sur le téléphone.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>
                <a:solidFill>
                  <a:srgbClr val="0A1222"/>
                </a:solidFill>
                <a:latin typeface="Segoe UI"/>
              </a:rPr>
              <a:t>Des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balises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posées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en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salle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proposent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le bon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contenu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au bon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endroit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sans manipulation.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Les statistiques remontent toutes seules au retour du réseau.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Peu de solutions du marché le font réellement.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Sans réseau, sans installation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10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9A8A539-EA55-FB81-FE00-198B66052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1680" y="1306779"/>
            <a:ext cx="2018845" cy="437245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À VOTRE NOM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Vos visiteurs voient votre marque, pas la nôtre.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Votre lieu a son propre espace : ses couleurs, son icône, son adresse.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Application publiée sous le nom de votre lieu sur les magasins.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Visite web sur une adresse qui vous est dédiée.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Écran d'accueil et de chargement à votre image.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Vos contenus restent les vôtres, et restent exportables.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À votre nom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11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65EBC86-F9C9-CB3D-61B3-9432494C38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1680" y="1306779"/>
            <a:ext cx="2017245" cy="436899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ILS L'UTILISENT DÉJÀ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Trois sites en production, le plus ancien depuis 2021.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8036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24712" y="3227832"/>
            <a:ext cx="266791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Musée de la Fraise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3721608"/>
            <a:ext cx="266791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Wépion — depuis 2021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" y="4114800"/>
            <a:ext cx="2667914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Une borne tactile en salle, toujours en service cinq ans après sa pose.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4418" y="288036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14418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761890" y="3227832"/>
            <a:ext cx="266791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Fort de Saint-Héribert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1890" y="3721608"/>
            <a:ext cx="266791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Namur — depuis 2023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61890" y="4114800"/>
            <a:ext cx="2667914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Un site souterrain sans réseau : la visite mobile fonctionne entièrement hors-ligne, déclenchée par des balises.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51596" y="2880360"/>
            <a:ext cx="3362858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051596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399068" y="3227832"/>
            <a:ext cx="266791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Visit Namur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99068" y="3721608"/>
            <a:ext cx="2667914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1">
                <a:solidFill>
                  <a:srgbClr val="0E8F8A"/>
                </a:solidFill>
                <a:latin typeface="Segoe UI"/>
              </a:rPr>
              <a:t>Office de tourisme — depuis 2024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99068" y="4114800"/>
            <a:ext cx="2667914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Une borne grand format à l'accueil du public.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77240" y="5532120"/>
            <a:ext cx="10058400" cy="5486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00" b="0">
                <a:solidFill>
                  <a:srgbClr val="0A1222"/>
                </a:solidFill>
                <a:latin typeface="Segoe UI"/>
              </a:rPr>
              <a:t>Le premier site installé n'a jamais été refait. Il a été mis à jour.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Ils l'utilisent déjà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NOS FORMULES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abonnement mensuel par site. Pas de frais de développement.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80360"/>
            <a:ext cx="2487853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80360"/>
            <a:ext cx="2487853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51560" y="3172968"/>
            <a:ext cx="193921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Essentiel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538728"/>
            <a:ext cx="1939213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 dirty="0">
                <a:solidFill>
                  <a:srgbClr val="0E8F8A"/>
                </a:solidFill>
                <a:latin typeface="Segoe UI"/>
              </a:rPr>
              <a:t>39 € / </a:t>
            </a:r>
            <a:r>
              <a:rPr sz="1600" b="1" dirty="0" err="1">
                <a:solidFill>
                  <a:srgbClr val="0E8F8A"/>
                </a:solidFill>
                <a:latin typeface="Segoe UI"/>
              </a:rPr>
              <a:t>mois</a:t>
            </a:r>
            <a:endParaRPr sz="1600" b="1" dirty="0">
              <a:solidFill>
                <a:srgbClr val="0E8F8A"/>
              </a:solidFill>
              <a:latin typeface="Segoe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1560" y="4069080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Visite web par QR code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51560" y="4453128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1 Go de médias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51560" y="4837176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Statistiques de fréquentation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493693" y="2880360"/>
            <a:ext cx="2487853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3493693" y="2880360"/>
            <a:ext cx="2487853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768013" y="3172968"/>
            <a:ext cx="193921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Pro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768013" y="3538728"/>
            <a:ext cx="1939213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0E8F8A"/>
                </a:solidFill>
                <a:latin typeface="Segoe UI"/>
              </a:rPr>
              <a:t>99 € / mois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768013" y="4069080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Borne et application mobile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68013" y="4453128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15 Go de médias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68013" y="4837176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Assistant IA en option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10147" y="2880360"/>
            <a:ext cx="2487853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6210147" y="2880360"/>
            <a:ext cx="2487853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484467" y="3172968"/>
            <a:ext cx="193921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Premium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84467" y="3538728"/>
            <a:ext cx="1939213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0E8F8A"/>
                </a:solidFill>
                <a:latin typeface="Segoe UI"/>
              </a:rPr>
              <a:t>179 € / mois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84467" y="4069080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Tous les canaux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84467" y="4453128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50 Go de médias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484467" y="4837176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Assistant IA inclus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26601" y="2880360"/>
            <a:ext cx="2487853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8926601" y="2880360"/>
            <a:ext cx="2487853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200921" y="3172968"/>
            <a:ext cx="1939213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Sur mesure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00921" y="3538728"/>
            <a:ext cx="1939213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600" b="1">
                <a:solidFill>
                  <a:srgbClr val="0E8F8A"/>
                </a:solidFill>
                <a:latin typeface="Segoe UI"/>
              </a:rPr>
              <a:t>sur devis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200921" y="4069080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Stockage illimité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200921" y="4453128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Statistiques avancées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200921" y="4837176"/>
            <a:ext cx="1939213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5000"/>
              </a:lnSpc>
            </a:pPr>
            <a:r>
              <a:rPr sz="1050" b="0">
                <a:solidFill>
                  <a:srgbClr val="64748B"/>
                </a:solidFill>
                <a:latin typeface="Segoe UI"/>
              </a:rPr>
              <a:t>Accompagnement dédié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77240" y="5623560"/>
            <a:ext cx="1005840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64748B"/>
                </a:solidFill>
                <a:latin typeface="Segoe UI"/>
              </a:rPr>
              <a:t>Application publiée à votre nom sur les magasins, mode hors-ligne, balises et notifications se règlent site par site, en dehors du plan.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Nos formules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CE QUI ARRIVE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Le produit continue d'avancer, et votre abonnement suit.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971800"/>
            <a:ext cx="10637215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971800"/>
            <a:ext cx="38100" cy="6858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33272" y="3191256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Guide vocal proactif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49040" y="3209544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EN TEST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52160" y="3099816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Le commentaire se déclenche tout seul à l'approche d'une salle. Le visiteur n'a plus rien à manipuler.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7240" y="3749040"/>
            <a:ext cx="10637215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777240" y="3749040"/>
            <a:ext cx="38100" cy="6858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033272" y="3968496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Lunettes connectées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9040" y="3986784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EN DÉVELOPPEMENT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852160" y="3877056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>
                <a:solidFill>
                  <a:srgbClr val="64748B"/>
                </a:solidFill>
                <a:latin typeface="Segoe UI"/>
              </a:rPr>
              <a:t>Le visiteur regarde une œuvre, pose sa question à voix haute et obtient sa réponse, sans sortir son téléphone.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77240" y="4526280"/>
            <a:ext cx="10637215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777240" y="4526280"/>
            <a:ext cx="38100" cy="6858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1033272" y="4745736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Plan de salles interactif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749040" y="4764024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PRÉVU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2160" y="4736592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 dirty="0">
                <a:solidFill>
                  <a:srgbClr val="64748B"/>
                </a:solidFill>
                <a:latin typeface="Segoe UI"/>
              </a:rPr>
              <a:t>Un plan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d'étage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cliquable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, pour les sites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d'intérieur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.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C'est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 la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demande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 la plus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fréquente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240" y="5303520"/>
            <a:ext cx="10637215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777240" y="5303520"/>
            <a:ext cx="38100" cy="6858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1033272" y="5522976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250" b="1">
                <a:solidFill>
                  <a:srgbClr val="0A1222"/>
                </a:solidFill>
                <a:latin typeface="Segoe UI Semibold"/>
              </a:rPr>
              <a:t>Guide incarné à l'écran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749040" y="5541264"/>
            <a:ext cx="19202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850" b="1">
                <a:solidFill>
                  <a:srgbClr val="0E8F8A"/>
                </a:solidFill>
                <a:latin typeface="Segoe UI"/>
              </a:rPr>
              <a:t>À L'ÉTUDE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852160" y="5513832"/>
            <a:ext cx="5349240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22000"/>
              </a:lnSpc>
            </a:pPr>
            <a:r>
              <a:rPr sz="1000" b="0" dirty="0">
                <a:solidFill>
                  <a:srgbClr val="64748B"/>
                </a:solidFill>
                <a:latin typeface="Segoe UI"/>
              </a:rPr>
              <a:t>Un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personnage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 qui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accueille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 et </a:t>
            </a:r>
            <a:r>
              <a:rPr sz="1000" b="0" dirty="0" err="1">
                <a:solidFill>
                  <a:srgbClr val="64748B"/>
                </a:solidFill>
                <a:latin typeface="Segoe UI"/>
              </a:rPr>
              <a:t>répond</a:t>
            </a:r>
            <a:r>
              <a:rPr sz="1000" b="0" dirty="0">
                <a:solidFill>
                  <a:srgbClr val="64748B"/>
                </a:solidFill>
                <a:latin typeface="Segoe UI"/>
              </a:rPr>
              <a:t> sur la borne.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Ce qui arrive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DÉMARRER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Une visite en ligne avant la fin du mois.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80360"/>
            <a:ext cx="336285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24712" y="3172968"/>
            <a:ext cx="266791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0E8F8A"/>
                </a:solidFill>
                <a:latin typeface="Segoe UI Semibold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" y="3749040"/>
            <a:ext cx="2667914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On ouvre votre espace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4712" y="4251960"/>
            <a:ext cx="2667914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 dirty="0">
                <a:solidFill>
                  <a:srgbClr val="64748B"/>
                </a:solidFill>
                <a:latin typeface="Segoe UI"/>
              </a:rPr>
              <a:t>Vos couleurs, </a:t>
            </a:r>
            <a:r>
              <a:rPr sz="1100" b="0" dirty="0" err="1">
                <a:solidFill>
                  <a:srgbClr val="64748B"/>
                </a:solidFill>
                <a:latin typeface="Segoe UI"/>
              </a:rPr>
              <a:t>votre</a:t>
            </a:r>
            <a:r>
              <a:rPr sz="1100" b="0" dirty="0">
                <a:solidFill>
                  <a:srgbClr val="64748B"/>
                </a:solidFill>
                <a:latin typeface="Segoe UI"/>
              </a:rPr>
              <a:t> logo, </a:t>
            </a:r>
            <a:r>
              <a:rPr sz="1100" b="0" dirty="0" err="1">
                <a:solidFill>
                  <a:srgbClr val="64748B"/>
                </a:solidFill>
                <a:latin typeface="Segoe UI"/>
              </a:rPr>
              <a:t>vos</a:t>
            </a:r>
            <a:r>
              <a:rPr sz="1100" b="0" dirty="0">
                <a:solidFill>
                  <a:srgbClr val="64748B"/>
                </a:solidFill>
                <a:latin typeface="Segoe UI"/>
              </a:rPr>
              <a:t> </a:t>
            </a:r>
            <a:r>
              <a:rPr sz="1100" b="0" dirty="0" err="1">
                <a:solidFill>
                  <a:srgbClr val="64748B"/>
                </a:solidFill>
                <a:latin typeface="Segoe UI"/>
              </a:rPr>
              <a:t>langues</a:t>
            </a:r>
            <a:r>
              <a:rPr sz="1100" b="0" dirty="0">
                <a:solidFill>
                  <a:srgbClr val="64748B"/>
                </a:solidFill>
                <a:latin typeface="Segoe UI"/>
              </a:rPr>
              <a:t>. </a:t>
            </a:r>
            <a:r>
              <a:rPr sz="1100" b="0" dirty="0" err="1">
                <a:solidFill>
                  <a:srgbClr val="64748B"/>
                </a:solidFill>
                <a:latin typeface="Segoe UI"/>
              </a:rPr>
              <a:t>Comptez</a:t>
            </a:r>
            <a:r>
              <a:rPr sz="1100" b="0" dirty="0">
                <a:solidFill>
                  <a:srgbClr val="64748B"/>
                </a:solidFill>
                <a:latin typeface="Segoe UI"/>
              </a:rPr>
              <a:t> </a:t>
            </a:r>
            <a:r>
              <a:rPr sz="1100" b="0" dirty="0" err="1">
                <a:solidFill>
                  <a:srgbClr val="64748B"/>
                </a:solidFill>
                <a:latin typeface="Segoe UI"/>
              </a:rPr>
              <a:t>une</a:t>
            </a:r>
            <a:r>
              <a:rPr sz="1100" b="0" dirty="0">
                <a:solidFill>
                  <a:srgbClr val="64748B"/>
                </a:solidFill>
                <a:latin typeface="Segoe UI"/>
              </a:rPr>
              <a:t> </a:t>
            </a:r>
            <a:r>
              <a:rPr sz="1100" b="0" dirty="0" err="1">
                <a:solidFill>
                  <a:srgbClr val="64748B"/>
                </a:solidFill>
                <a:latin typeface="Segoe UI"/>
              </a:rPr>
              <a:t>journée</a:t>
            </a:r>
            <a:r>
              <a:rPr sz="1100" b="0" dirty="0">
                <a:solidFill>
                  <a:srgbClr val="64748B"/>
                </a:solidFill>
                <a:latin typeface="Segoe UI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414418" y="2880360"/>
            <a:ext cx="336285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414418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4761890" y="3172968"/>
            <a:ext cx="266791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0E8F8A"/>
                </a:solidFill>
                <a:latin typeface="Segoe UI Semibold"/>
              </a:rPr>
              <a:t>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1890" y="3749040"/>
            <a:ext cx="2667914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Vous saisissez vos contenus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61890" y="4251960"/>
            <a:ext cx="2667914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64748B"/>
                </a:solidFill>
                <a:latin typeface="Segoe UI"/>
              </a:rPr>
              <a:t>Vos équipes de médiation, avec notre accompagnement. Pas de développeur.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051596" y="2880360"/>
            <a:ext cx="3362858" cy="2103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8051596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8399068" y="3172968"/>
            <a:ext cx="266791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2600" b="1">
                <a:solidFill>
                  <a:srgbClr val="0E8F8A"/>
                </a:solidFill>
                <a:latin typeface="Segoe UI Semibold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99068" y="3749040"/>
            <a:ext cx="2667914" cy="4114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400" b="1">
                <a:solidFill>
                  <a:srgbClr val="0A1222"/>
                </a:solidFill>
                <a:latin typeface="Segoe UI Semibold"/>
              </a:rPr>
              <a:t>Vous publiez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99068" y="4251960"/>
            <a:ext cx="2667914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100" b="0">
                <a:solidFill>
                  <a:srgbClr val="64748B"/>
                </a:solidFill>
                <a:latin typeface="Segoe UI"/>
              </a:rPr>
              <a:t>Le QR code est prêt. La borne et l'application suivent quand vous voulez.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Démarrer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6035040"/>
            <a:ext cx="12191695" cy="82296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777240" y="2194560"/>
            <a:ext cx="9692640" cy="20116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4000" b="1">
                <a:solidFill>
                  <a:srgbClr val="FFFFFF"/>
                </a:solidFill>
                <a:latin typeface="Segoe UI Semibold"/>
              </a:rPr>
              <a:t>Faisons vivre
votre lieu autrement.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4343400"/>
            <a:ext cx="8961120" cy="6292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500" b="0" dirty="0" err="1">
                <a:solidFill>
                  <a:srgbClr val="B8C2CE"/>
                </a:solidFill>
                <a:latin typeface="Segoe UI"/>
              </a:rPr>
              <a:t>MyInfoMate</a:t>
            </a:r>
            <a:r>
              <a:rPr sz="1500" b="0" dirty="0">
                <a:solidFill>
                  <a:srgbClr val="B8C2CE"/>
                </a:solidFill>
                <a:latin typeface="Segoe UI"/>
              </a:rPr>
              <a:t> — </a:t>
            </a:r>
            <a:r>
              <a:rPr sz="1500" b="0" dirty="0" err="1">
                <a:solidFill>
                  <a:srgbClr val="B8C2CE"/>
                </a:solidFill>
                <a:latin typeface="Segoe UI"/>
              </a:rPr>
              <a:t>une</a:t>
            </a:r>
            <a:r>
              <a:rPr sz="1500" b="0" dirty="0">
                <a:solidFill>
                  <a:srgbClr val="B8C2CE"/>
                </a:solidFill>
                <a:latin typeface="Segoe UI"/>
              </a:rPr>
              <a:t> solution </a:t>
            </a:r>
            <a:r>
              <a:rPr sz="1500" b="0" dirty="0" err="1">
                <a:solidFill>
                  <a:srgbClr val="B8C2CE"/>
                </a:solidFill>
                <a:latin typeface="Segoe UI"/>
              </a:rPr>
              <a:t>Unov</a:t>
            </a:r>
            <a:r>
              <a:rPr sz="1500" b="0" dirty="0">
                <a:solidFill>
                  <a:srgbClr val="B8C2CE"/>
                </a:solidFill>
                <a:latin typeface="Segoe UI"/>
              </a:rPr>
              <a:t>
myinfomate.be  ·  </a:t>
            </a:r>
            <a:r>
              <a:rPr lang="en-GB" sz="1500" b="0" dirty="0">
                <a:solidFill>
                  <a:srgbClr val="B8C2CE"/>
                </a:solidFill>
                <a:latin typeface="Segoe UI"/>
              </a:rPr>
              <a:t>contact</a:t>
            </a:r>
            <a:r>
              <a:rPr sz="1500" b="0" dirty="0">
                <a:solidFill>
                  <a:srgbClr val="B8C2CE"/>
                </a:solidFill>
                <a:latin typeface="Segoe UI"/>
              </a:rPr>
              <a:t>@</a:t>
            </a:r>
            <a:r>
              <a:rPr lang="en-GB" sz="1500" b="0" dirty="0" err="1">
                <a:solidFill>
                  <a:srgbClr val="B8C2CE"/>
                </a:solidFill>
                <a:latin typeface="Segoe UI"/>
              </a:rPr>
              <a:t>unov</a:t>
            </a:r>
            <a:r>
              <a:rPr sz="1500" b="0" dirty="0">
                <a:solidFill>
                  <a:srgbClr val="B8C2CE"/>
                </a:solidFill>
                <a:latin typeface="Segoe UI"/>
              </a:rPr>
              <a:t>.</a:t>
            </a:r>
            <a:r>
              <a:rPr lang="en-GB" sz="1500" b="0" dirty="0">
                <a:solidFill>
                  <a:srgbClr val="B8C2CE"/>
                </a:solidFill>
                <a:latin typeface="Segoe UI"/>
              </a:rPr>
              <a:t>be</a:t>
            </a:r>
            <a:endParaRPr sz="1500" b="0" dirty="0">
              <a:solidFill>
                <a:srgbClr val="B8C2CE"/>
              </a:solidFill>
              <a:latin typeface="Segoe UI"/>
            </a:endParaRPr>
          </a:p>
        </p:txBody>
      </p:sp>
      <p:pic>
        <p:nvPicPr>
          <p:cNvPr id="7" name="Picture 6" descr="A blue and black logo&#10;&#10;Description automatically generated">
            <a:extLst>
              <a:ext uri="{FF2B5EF4-FFF2-40B4-BE49-F238E27FC236}">
                <a16:creationId xmlns:a16="http://schemas.microsoft.com/office/drawing/2014/main" id="{7B0B2E21-99E7-7663-55A4-A198224F1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5522" y="5277770"/>
            <a:ext cx="1195388" cy="298847"/>
          </a:xfrm>
          <a:prstGeom prst="rect">
            <a:avLst/>
          </a:prstGeom>
        </p:spPr>
      </p:pic>
      <p:pic>
        <p:nvPicPr>
          <p:cNvPr id="8" name="Picture 7" descr="A colorful square with black background&#10;&#10;Description automatically generated">
            <a:extLst>
              <a:ext uri="{FF2B5EF4-FFF2-40B4-BE49-F238E27FC236}">
                <a16:creationId xmlns:a16="http://schemas.microsoft.com/office/drawing/2014/main" id="{7DB94D96-956E-8D30-DA16-0226CA7E5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146" y="5219871"/>
            <a:ext cx="409430" cy="39077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94FCAB-255A-B9FD-585A-590ECC37D24A}"/>
              </a:ext>
            </a:extLst>
          </p:cNvPr>
          <p:cNvSpPr txBox="1"/>
          <p:nvPr/>
        </p:nvSpPr>
        <p:spPr>
          <a:xfrm>
            <a:off x="1856423" y="5269674"/>
            <a:ext cx="210502" cy="2911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lang="en-GB" b="1" dirty="0">
                <a:solidFill>
                  <a:srgbClr val="0E8F8A"/>
                </a:solidFill>
                <a:latin typeface="Segoe UI"/>
              </a:rPr>
              <a:t>X</a:t>
            </a:r>
            <a:endParaRPr b="1" dirty="0">
              <a:solidFill>
                <a:srgbClr val="0E8F8A"/>
              </a:solidFill>
              <a:latin typeface="Segoe U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572643" y="3040752"/>
            <a:ext cx="9144000" cy="7764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GB" sz="4800" b="1" dirty="0">
                <a:solidFill>
                  <a:srgbClr val="0DF2DF"/>
                </a:solidFill>
                <a:latin typeface="Segoe UI"/>
              </a:rPr>
              <a:t>Annexe </a:t>
            </a:r>
            <a:r>
              <a:rPr lang="en-GB" sz="4800" b="1" dirty="0" err="1">
                <a:solidFill>
                  <a:srgbClr val="0DF2DF"/>
                </a:solidFill>
                <a:latin typeface="Segoe UI"/>
              </a:rPr>
              <a:t>visuel</a:t>
            </a:r>
            <a:endParaRPr sz="4800" b="1" dirty="0">
              <a:solidFill>
                <a:srgbClr val="0DF2D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2373641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E945BA06-0DA6-5124-ABE6-429E9510D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882" y="0"/>
            <a:ext cx="91242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9800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D5054469-0585-1745-B3A6-7B81A380E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759"/>
            <a:ext cx="12192000" cy="6790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438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LE CONSTAT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La médiation coûte cher, et elle vieillit vite.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77240" y="2880360"/>
            <a:ext cx="3362858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777240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97280" y="3200400"/>
            <a:ext cx="272277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Le panneau imprimé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3749040"/>
            <a:ext cx="2722778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Une correction, et c'est un nouveau tirage. Une langue de plus, et c'est un nouveau panneau.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14418" y="2880360"/>
            <a:ext cx="3362858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414418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4734458" y="3200400"/>
            <a:ext cx="272277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L'audioguide loué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34458" y="3749040"/>
            <a:ext cx="2722778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Un parc de boîtiers à charger, désinfecter et remplacer, pour un contenu qu'on ne peut plus modifier.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051596" y="2880360"/>
            <a:ext cx="3362858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8051596" y="2880360"/>
            <a:ext cx="3362858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8371636" y="3200400"/>
            <a:ext cx="272277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8000"/>
              </a:lnSpc>
            </a:pPr>
            <a:r>
              <a:rPr sz="1500" b="1">
                <a:solidFill>
                  <a:srgbClr val="0A1222"/>
                </a:solidFill>
                <a:latin typeface="Segoe UI Semibold"/>
              </a:rPr>
              <a:t>L'application sur devis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1636" y="3749040"/>
            <a:ext cx="2722778" cy="10058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150" b="0">
                <a:solidFill>
                  <a:srgbClr val="64748B"/>
                </a:solidFill>
                <a:latin typeface="Segoe UI"/>
              </a:rPr>
              <a:t>Livrée une fois, jamais reprise. Le prestataire part, le contenu se fige, et la refonte se repaie entièrement.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257800"/>
            <a:ext cx="10058400" cy="7315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400" b="0">
                <a:solidFill>
                  <a:srgbClr val="0A1222"/>
                </a:solidFill>
                <a:latin typeface="Segoe UI"/>
              </a:rPr>
              <a:t>Le point commun : le contenu appartient à l'objet qui le porte. Changez l'objet, vous perdez le contenu.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Le constat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4745F4-B3CE-E42D-2E3B-BDA84CC5C0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3" y="1119188"/>
            <a:ext cx="11979074" cy="42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3412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D01C9CDB-64D9-9529-E717-DD59A5C06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608"/>
            <a:ext cx="12192000" cy="674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68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15ECF0F0-1718-44EC-A39C-4D78E2582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00"/>
            <a:ext cx="12192000" cy="681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483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F898DF60-E243-A6C1-7441-DB3509152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108"/>
            <a:ext cx="12192000" cy="6779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7531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E1E9DBF-45B4-ACBA-D71F-F60B43E5F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61"/>
            <a:ext cx="12192000" cy="674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036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572643" y="3040752"/>
            <a:ext cx="9144000" cy="7764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GB" sz="4800" b="1" dirty="0">
                <a:solidFill>
                  <a:srgbClr val="0DF2DF"/>
                </a:solidFill>
                <a:latin typeface="Segoe UI"/>
              </a:rPr>
              <a:t>CLIENTS EXISTANTS</a:t>
            </a:r>
            <a:endParaRPr sz="4800" b="1" dirty="0">
              <a:solidFill>
                <a:srgbClr val="0DF2D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706641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E627FB12-C651-293F-43E2-11F8619E6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781" y="62630"/>
            <a:ext cx="3808829" cy="6795370"/>
          </a:xfrm>
          <a:prstGeom prst="rect">
            <a:avLst/>
          </a:prstGeom>
        </p:spPr>
      </p:pic>
      <p:pic>
        <p:nvPicPr>
          <p:cNvPr id="5" name="Picture 4" descr="A map with a route&#10;&#10;Description automatically generated">
            <a:extLst>
              <a:ext uri="{FF2B5EF4-FFF2-40B4-BE49-F238E27FC236}">
                <a16:creationId xmlns:a16="http://schemas.microsoft.com/office/drawing/2014/main" id="{EAB06D9D-3869-35E3-27D1-39264E9723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418" y="0"/>
            <a:ext cx="4003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70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5BFCAFBD-8F39-8435-2A4C-759B722D5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58" y="0"/>
            <a:ext cx="4677346" cy="6858000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AD6407A5-511B-BBEA-B48C-DAADBA405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282" y="0"/>
            <a:ext cx="38950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609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414840A3-1ABE-E1C5-1960-F23793611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415" y="0"/>
            <a:ext cx="3963433" cy="6858000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216AB0-0AF3-BB51-8336-6C93F6869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5008" y="0"/>
            <a:ext cx="3082954" cy="6858000"/>
          </a:xfrm>
          <a:prstGeom prst="rect">
            <a:avLst/>
          </a:prstGeom>
        </p:spPr>
      </p:pic>
      <p:pic>
        <p:nvPicPr>
          <p:cNvPr id="7" name="Picture 6" descr="A screenshot of a phone&#10;&#10;Description automatically generated">
            <a:extLst>
              <a:ext uri="{FF2B5EF4-FFF2-40B4-BE49-F238E27FC236}">
                <a16:creationId xmlns:a16="http://schemas.microsoft.com/office/drawing/2014/main" id="{97C47108-9420-FCEC-349E-C9F8EEDF5A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2845" y="0"/>
            <a:ext cx="312884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89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electronic devices on a shelf&#10;&#10;Description automatically generated">
            <a:extLst>
              <a:ext uri="{FF2B5EF4-FFF2-40B4-BE49-F238E27FC236}">
                <a16:creationId xmlns:a16="http://schemas.microsoft.com/office/drawing/2014/main" id="{6DFFA5D6-C142-0786-5D52-6CCFE85AA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96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LA PROPOSITION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Vous écrivez votre contenu une fois. Il vit partout, et il reste à vous.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3063240"/>
            <a:ext cx="10058400" cy="1463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45000"/>
              </a:lnSpc>
            </a:pPr>
            <a:r>
              <a:rPr sz="1700" b="0">
                <a:solidFill>
                  <a:srgbClr val="0A1222"/>
                </a:solidFill>
                <a:latin typeface="Segoe UI"/>
              </a:rPr>
              <a:t>MyInfoMate sépare ce que vous racontez de l'endroit où on l'écoute. Votre contenu vit dans un espace qui vous appartient ; la borne, l'application et le site web ne sont que des façons de le consulter.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777240" y="4892040"/>
            <a:ext cx="10058400" cy="127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77240" y="5120640"/>
            <a:ext cx="10058400" cy="2403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</a:pPr>
            <a:r>
              <a:rPr sz="1300" b="0" dirty="0">
                <a:solidFill>
                  <a:srgbClr val="64748B"/>
                </a:solidFill>
                <a:latin typeface="Segoe UI"/>
              </a:rPr>
              <a:t>Une correction se fait </a:t>
            </a:r>
            <a:r>
              <a:rPr sz="1300" b="0" dirty="0" err="1">
                <a:solidFill>
                  <a:srgbClr val="64748B"/>
                </a:solidFill>
                <a:latin typeface="Segoe UI"/>
              </a:rPr>
              <a:t>une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64748B"/>
                </a:solidFill>
                <a:latin typeface="Segoe UI"/>
              </a:rPr>
              <a:t>fois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 et se </a:t>
            </a:r>
            <a:r>
              <a:rPr sz="1300" b="0" dirty="0" err="1">
                <a:solidFill>
                  <a:srgbClr val="64748B"/>
                </a:solidFill>
                <a:latin typeface="Segoe UI"/>
              </a:rPr>
              <a:t>voit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 </a:t>
            </a:r>
            <a:r>
              <a:rPr sz="1300" b="0" dirty="0" err="1">
                <a:solidFill>
                  <a:srgbClr val="64748B"/>
                </a:solidFill>
                <a:latin typeface="Segoe UI"/>
              </a:rPr>
              <a:t>partout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, </a:t>
            </a:r>
            <a:r>
              <a:rPr lang="en-GB" sz="1300" b="0" dirty="0" err="1">
                <a:solidFill>
                  <a:srgbClr val="64748B"/>
                </a:solidFill>
                <a:latin typeface="Segoe UI"/>
              </a:rPr>
              <a:t>en</a:t>
            </a:r>
            <a:r>
              <a:rPr lang="en-GB" sz="1300" b="0" dirty="0">
                <a:solidFill>
                  <a:srgbClr val="64748B"/>
                </a:solidFill>
                <a:latin typeface="Segoe UI"/>
              </a:rPr>
              <a:t> temps </a:t>
            </a:r>
            <a:r>
              <a:rPr lang="en-GB" sz="1300" b="0" dirty="0" err="1">
                <a:solidFill>
                  <a:srgbClr val="64748B"/>
                </a:solidFill>
                <a:latin typeface="Segoe UI"/>
              </a:rPr>
              <a:t>réel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. Sans </a:t>
            </a:r>
            <a:r>
              <a:rPr sz="1300" b="0" dirty="0" err="1">
                <a:solidFill>
                  <a:srgbClr val="64748B"/>
                </a:solidFill>
                <a:latin typeface="Segoe UI"/>
              </a:rPr>
              <a:t>développeur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, sans devis, sans </a:t>
            </a:r>
            <a:r>
              <a:rPr sz="1300" b="0" dirty="0" err="1">
                <a:solidFill>
                  <a:srgbClr val="64748B"/>
                </a:solidFill>
                <a:latin typeface="Segoe UI"/>
              </a:rPr>
              <a:t>attendre</a:t>
            </a:r>
            <a:r>
              <a:rPr sz="1300" b="0" dirty="0">
                <a:solidFill>
                  <a:srgbClr val="64748B"/>
                </a:solidFill>
                <a:latin typeface="Segoe UI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La proposition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picture of a road and buildings&#10;&#10;Description automatically generated">
            <a:extLst>
              <a:ext uri="{FF2B5EF4-FFF2-40B4-BE49-F238E27FC236}">
                <a16:creationId xmlns:a16="http://schemas.microsoft.com/office/drawing/2014/main" id="{DD10C284-127C-FDC2-839E-AB19D18E8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24" y="883085"/>
            <a:ext cx="5795376" cy="4346532"/>
          </a:xfrm>
          <a:prstGeom prst="rect">
            <a:avLst/>
          </a:prstGeom>
        </p:spPr>
      </p:pic>
      <p:pic>
        <p:nvPicPr>
          <p:cNvPr id="5" name="Picture 4" descr="A television screen with a picture of a city&#10;&#10;Description automatically generated">
            <a:extLst>
              <a:ext uri="{FF2B5EF4-FFF2-40B4-BE49-F238E27FC236}">
                <a16:creationId xmlns:a16="http://schemas.microsoft.com/office/drawing/2014/main" id="{525DFB8A-119E-9647-46AF-5F3338BCB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8064" y="883085"/>
            <a:ext cx="5603311" cy="420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2550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f a city&#10;&#10;Description automatically generated">
            <a:extLst>
              <a:ext uri="{FF2B5EF4-FFF2-40B4-BE49-F238E27FC236}">
                <a16:creationId xmlns:a16="http://schemas.microsoft.com/office/drawing/2014/main" id="{898F67B2-3312-8762-A76B-F1433EBC5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57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n it&#10;&#10;Description automatically generated">
            <a:extLst>
              <a:ext uri="{FF2B5EF4-FFF2-40B4-BE49-F238E27FC236}">
                <a16:creationId xmlns:a16="http://schemas.microsoft.com/office/drawing/2014/main" id="{EDCE9159-7AFB-BF33-F57F-F653F9A1C8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1697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n it&#10;&#10;Description automatically generated">
            <a:extLst>
              <a:ext uri="{FF2B5EF4-FFF2-40B4-BE49-F238E27FC236}">
                <a16:creationId xmlns:a16="http://schemas.microsoft.com/office/drawing/2014/main" id="{3A0D6B71-459D-EBBA-E319-98B21B629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745" y="0"/>
            <a:ext cx="914650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251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map&#10;&#10;Description automatically generated">
            <a:extLst>
              <a:ext uri="{FF2B5EF4-FFF2-40B4-BE49-F238E27FC236}">
                <a16:creationId xmlns:a16="http://schemas.microsoft.com/office/drawing/2014/main" id="{54F40532-5728-1529-963C-75C13F069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522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mputer screen with a screen on it&#10;&#10;Description automatically generated">
            <a:extLst>
              <a:ext uri="{FF2B5EF4-FFF2-40B4-BE49-F238E27FC236}">
                <a16:creationId xmlns:a16="http://schemas.microsoft.com/office/drawing/2014/main" id="{85051CF0-2770-2594-6410-59DE50E17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00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with a picture on it&#10;&#10;Description automatically generated">
            <a:extLst>
              <a:ext uri="{FF2B5EF4-FFF2-40B4-BE49-F238E27FC236}">
                <a16:creationId xmlns:a16="http://schemas.microsoft.com/office/drawing/2014/main" id="{0C79C2CD-C15B-5188-99AC-2976315D1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0831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hand pointing at a screen&#10;&#10;Description automatically generated">
            <a:extLst>
              <a:ext uri="{FF2B5EF4-FFF2-40B4-BE49-F238E27FC236}">
                <a16:creationId xmlns:a16="http://schemas.microsoft.com/office/drawing/2014/main" id="{2A58465F-55DD-1397-2F9F-1965D7BCD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762" y="0"/>
            <a:ext cx="30864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12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1572643" y="3040752"/>
            <a:ext cx="9144000" cy="77649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GB" sz="4800" b="1" dirty="0">
                <a:solidFill>
                  <a:srgbClr val="0DF2DF"/>
                </a:solidFill>
                <a:latin typeface="Segoe UI"/>
              </a:rPr>
              <a:t>EXEMPLES</a:t>
            </a:r>
            <a:endParaRPr sz="4800" b="1" dirty="0">
              <a:solidFill>
                <a:srgbClr val="0DF2DF"/>
              </a:solidFill>
              <a:latin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289157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5E740F-A455-A043-CC48-F872EE0D1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56" y="0"/>
            <a:ext cx="3662265" cy="6858000"/>
          </a:xfrm>
          <a:prstGeom prst="rect">
            <a:avLst/>
          </a:prstGeom>
        </p:spPr>
      </p:pic>
      <p:pic>
        <p:nvPicPr>
          <p:cNvPr id="7" name="Picture 6" descr="A screenshot of a chat&#10;&#10;Description automatically generated">
            <a:extLst>
              <a:ext uri="{FF2B5EF4-FFF2-40B4-BE49-F238E27FC236}">
                <a16:creationId xmlns:a16="http://schemas.microsoft.com/office/drawing/2014/main" id="{D27B6640-E514-AB77-0DA1-FDE1D1FF8B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0878" y="0"/>
            <a:ext cx="3603356" cy="6858000"/>
          </a:xfrm>
          <a:prstGeom prst="rect">
            <a:avLst/>
          </a:prstGeom>
        </p:spPr>
      </p:pic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AF8183A5-2732-2AD3-3BC1-F638A1E17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707" y="0"/>
            <a:ext cx="36425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82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10637215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TROIS FAÇONS DE VISITER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10637215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Un seul contenu, trois expériences.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4449927" y="2834640"/>
            <a:ext cx="3291840" cy="1280160"/>
          </a:xfrm>
          <a:prstGeom prst="rect">
            <a:avLst/>
          </a:prstGeom>
          <a:solidFill>
            <a:srgbClr val="0A122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4678527" y="3056336"/>
            <a:ext cx="2834640" cy="836768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sz="1600" b="1" dirty="0" err="1">
                <a:solidFill>
                  <a:srgbClr val="FFFFFF"/>
                </a:solidFill>
                <a:latin typeface="Segoe UI Semibold"/>
              </a:rPr>
              <a:t>Votre</a:t>
            </a:r>
            <a:r>
              <a:rPr sz="1600" b="1" dirty="0">
                <a:solidFill>
                  <a:srgbClr val="FFFFFF"/>
                </a:solidFill>
                <a:latin typeface="Segoe UI Semibold"/>
              </a:rPr>
              <a:t> </a:t>
            </a:r>
            <a:r>
              <a:rPr sz="1600" b="1" dirty="0" err="1">
                <a:solidFill>
                  <a:srgbClr val="FFFFFF"/>
                </a:solidFill>
                <a:latin typeface="Segoe UI Semibold"/>
              </a:rPr>
              <a:t>contenu</a:t>
            </a:r>
            <a:endParaRPr sz="1600" b="1" dirty="0">
              <a:solidFill>
                <a:srgbClr val="FFFFFF"/>
              </a:solidFill>
              <a:latin typeface="Segoe UI Semibold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sz="1100" b="0" dirty="0" err="1">
                <a:solidFill>
                  <a:srgbClr val="C5CED8"/>
                </a:solidFill>
                <a:latin typeface="Segoe UI"/>
              </a:rPr>
              <a:t>textes</a:t>
            </a:r>
            <a:r>
              <a:rPr sz="1100" b="0" dirty="0">
                <a:solidFill>
                  <a:srgbClr val="C5CED8"/>
                </a:solidFill>
                <a:latin typeface="Segoe UI"/>
              </a:rPr>
              <a:t>, images, sons,</a:t>
            </a:r>
            <a:r>
              <a:rPr lang="en-GB" sz="1100" b="0" dirty="0">
                <a:solidFill>
                  <a:srgbClr val="C5CED8"/>
                </a:solidFill>
                <a:latin typeface="Segoe UI"/>
              </a:rPr>
              <a:t> </a:t>
            </a:r>
            <a:r>
              <a:rPr lang="en-GB" sz="1100" b="0" dirty="0" err="1">
                <a:solidFill>
                  <a:srgbClr val="C5CED8"/>
                </a:solidFill>
                <a:latin typeface="Segoe UI"/>
              </a:rPr>
              <a:t>vidéos</a:t>
            </a:r>
            <a:r>
              <a:rPr lang="en-GB" sz="1100" b="0" dirty="0">
                <a:solidFill>
                  <a:srgbClr val="C5CED8"/>
                </a:solidFill>
                <a:latin typeface="Segoe UI"/>
              </a:rPr>
              <a:t>, pdf</a:t>
            </a:r>
            <a:r>
              <a:rPr sz="1100" b="0" dirty="0">
                <a:solidFill>
                  <a:srgbClr val="C5CED8"/>
                </a:solidFill>
                <a:latin typeface="Segoe UI"/>
              </a:rPr>
              <a:t>
</a:t>
            </a:r>
            <a:r>
              <a:rPr sz="1100" b="0" dirty="0" err="1">
                <a:solidFill>
                  <a:srgbClr val="C5CED8"/>
                </a:solidFill>
                <a:latin typeface="Segoe UI"/>
              </a:rPr>
              <a:t>en</a:t>
            </a:r>
            <a:r>
              <a:rPr sz="1100" b="0" dirty="0">
                <a:solidFill>
                  <a:srgbClr val="C5CED8"/>
                </a:solidFill>
                <a:latin typeface="Segoe UI"/>
              </a:rPr>
              <a:t> dix </a:t>
            </a:r>
            <a:r>
              <a:rPr sz="1100" b="0" dirty="0" err="1">
                <a:solidFill>
                  <a:srgbClr val="C5CED8"/>
                </a:solidFill>
                <a:latin typeface="Segoe UI"/>
              </a:rPr>
              <a:t>langues</a:t>
            </a:r>
            <a:endParaRPr sz="1100" b="0" dirty="0">
              <a:solidFill>
                <a:srgbClr val="C5CED8"/>
              </a:solidFill>
              <a:latin typeface="Segoe U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80947" y="48463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180947" y="4846320"/>
            <a:ext cx="306324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99867" y="4505196"/>
            <a:ext cx="25400" cy="341259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409547" y="5120640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La borne en salle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09547" y="5504688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>
                <a:solidFill>
                  <a:srgbClr val="64748B"/>
                </a:solidFill>
                <a:latin typeface="Segoe UI"/>
              </a:rPr>
              <a:t>Grand écran tactile, choix de la langue, retour à l'accueil automatique.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564227" y="48463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4564227" y="4846320"/>
            <a:ext cx="306324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6083147" y="4114800"/>
            <a:ext cx="25400" cy="73152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792827" y="5120640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L'application mobile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92827" y="5504688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>
                <a:solidFill>
                  <a:srgbClr val="64748B"/>
                </a:solidFill>
                <a:latin typeface="Segoe UI"/>
              </a:rPr>
              <a:t>Sur le téléphone du visiteur. Fonctionne sans réseau.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947507" y="48463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DE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7947507" y="4846320"/>
            <a:ext cx="3063240" cy="3810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8176107" y="5120640"/>
            <a:ext cx="260604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sz="1350" b="1">
                <a:solidFill>
                  <a:srgbClr val="0A1222"/>
                </a:solidFill>
                <a:latin typeface="Segoe UI Semibold"/>
              </a:rPr>
              <a:t>La visite web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176107" y="5504688"/>
            <a:ext cx="2606040" cy="6400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sz="1100" b="0">
                <a:solidFill>
                  <a:srgbClr val="64748B"/>
                </a:solidFill>
                <a:latin typeface="Segoe UI"/>
              </a:rPr>
              <a:t>Un QR code, rien à installer. Ouvre dans le navigateur.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403210" y="4480560"/>
            <a:ext cx="7385275" cy="25400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Trois façons de visiter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4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6BE1D4-B381-7393-DACC-5C3EA4551AA0}"/>
              </a:ext>
            </a:extLst>
          </p:cNvPr>
          <p:cNvSpPr/>
          <p:nvPr/>
        </p:nvSpPr>
        <p:spPr>
          <a:xfrm>
            <a:off x="9466427" y="4504612"/>
            <a:ext cx="25400" cy="341259"/>
          </a:xfrm>
          <a:prstGeom prst="rect">
            <a:avLst/>
          </a:prstGeom>
          <a:solidFill>
            <a:srgbClr val="D6DDE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D9ECF321-854A-4787-43B2-92B1859D0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808" y="0"/>
            <a:ext cx="3720252" cy="6858000"/>
          </a:xfrm>
          <a:prstGeom prst="rect">
            <a:avLst/>
          </a:prstGeom>
        </p:spPr>
      </p:pic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F64E3ADF-D28A-56F4-81AE-7173BD8E8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869" y="0"/>
            <a:ext cx="3752050" cy="6858000"/>
          </a:xfrm>
          <a:prstGeom prst="rect">
            <a:avLst/>
          </a:prstGeom>
        </p:spPr>
      </p:pic>
      <p:pic>
        <p:nvPicPr>
          <p:cNvPr id="7" name="Picture 6" descr="A screenshot of a black screen&#10;&#10;Description automatically generated">
            <a:extLst>
              <a:ext uri="{FF2B5EF4-FFF2-40B4-BE49-F238E27FC236}">
                <a16:creationId xmlns:a16="http://schemas.microsoft.com/office/drawing/2014/main" id="{CF08216C-2FB6-A3D6-A06B-769F061D72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5728" y="0"/>
            <a:ext cx="3739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6904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map&#10;&#10;Description automatically generated">
            <a:extLst>
              <a:ext uri="{FF2B5EF4-FFF2-40B4-BE49-F238E27FC236}">
                <a16:creationId xmlns:a16="http://schemas.microsoft.com/office/drawing/2014/main" id="{306B068B-0B82-70D7-3F76-21B212DE2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371"/>
            <a:ext cx="12192000" cy="6234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6674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99652E-084D-725C-F8BB-7B1F36673D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008" y="0"/>
            <a:ext cx="3677816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3E2CB5-CFD4-06B1-7F22-16674E055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990" y="0"/>
            <a:ext cx="36933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687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diagram&#10;&#10;Description automatically generated">
            <a:extLst>
              <a:ext uri="{FF2B5EF4-FFF2-40B4-BE49-F238E27FC236}">
                <a16:creationId xmlns:a16="http://schemas.microsoft.com/office/drawing/2014/main" id="{2BC7087A-4CBB-19AE-BB73-3338892C48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2172" y="0"/>
            <a:ext cx="37076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3137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8ED043AE-9D3C-A15D-D98B-73FBE1D565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8971"/>
            <a:ext cx="12192000" cy="62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878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31D479-1F8E-7F33-C05C-25A36D036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5737" y="0"/>
            <a:ext cx="10140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2835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42C389-94FD-56BA-6218-516E8B8CB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2343" y="0"/>
            <a:ext cx="10107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133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VOUS GARDEZ LA MAIN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Votre équipe met à jour, seule, le jour même.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L'outil de saisie est fait pour des chargés de médiation, pas pour des informaticiens.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531962"/>
            <a:ext cx="4946904" cy="2238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>
                <a:solidFill>
                  <a:srgbClr val="0A1222"/>
                </a:solidFill>
                <a:latin typeface="Segoe UI"/>
              </a:rPr>
              <a:t>Un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texte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une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photo, un son</a:t>
            </a:r>
            <a:r>
              <a:rPr lang="en-GB" sz="1250" b="0" dirty="0">
                <a:solidFill>
                  <a:srgbClr val="0A1222"/>
                </a:solidFill>
                <a:latin typeface="Segoe UI"/>
              </a:rPr>
              <a:t>, .. 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: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vous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corrigez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et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vous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publiez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10108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>
                <a:solidFill>
                  <a:srgbClr val="0A1222"/>
                </a:solidFill>
                <a:latin typeface="Segoe UI"/>
              </a:rPr>
              <a:t>Dix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langues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de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visite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avec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traduction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proposée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automatiquement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7635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 err="1">
                <a:solidFill>
                  <a:srgbClr val="0A1222"/>
                </a:solidFill>
                <a:latin typeface="Segoe UI"/>
              </a:rPr>
              <a:t>Vous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composez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vous-même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l'écran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d'accueil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avec un aperçu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en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direct de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que verra le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visiteur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56869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47268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Plusieurs comptes, avec des droits différents selon les rôles.</a:t>
            </a:r>
          </a:p>
        </p:txBody>
      </p:sp>
      <p:pic>
        <p:nvPicPr>
          <p:cNvPr id="15" name="Picture 14" descr="cm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2169414"/>
            <a:ext cx="5065036" cy="279349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Vous gardez la main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VOS CONTENUS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Quatorze façons de raconter, à composer librement.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Rien à développer : un nouveau parcours se configure en quelques heures.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51129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>
                <a:solidFill>
                  <a:srgbClr val="0A1222"/>
                </a:solidFill>
                <a:latin typeface="Segoe UI"/>
              </a:rPr>
              <a:t>Article, carte,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diaporama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vidéo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audio, document, agenda.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0599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3983342"/>
            <a:ext cx="4946904" cy="3154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>
                <a:solidFill>
                  <a:srgbClr val="0A1222"/>
                </a:solidFill>
                <a:latin typeface="Segoe UI"/>
              </a:rPr>
              <a:t>Quiz, jeu,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parcours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événement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page web.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53542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69848" y="446557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 err="1">
                <a:solidFill>
                  <a:srgbClr val="0A1222"/>
                </a:solidFill>
                <a:latin typeface="Segoe UI"/>
              </a:rPr>
              <a:t>Chaque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contenu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existe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dans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toutes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langues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01218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492404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>
                <a:solidFill>
                  <a:srgbClr val="0A1222"/>
                </a:solidFill>
                <a:latin typeface="Segoe UI"/>
              </a:rPr>
              <a:t>Vos couleurs et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votre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logo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s'appliquent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partout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, sans intervention.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Vos contenus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6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AC344A5-CA64-F462-B4B3-99B6DB7C32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7476" y="1352576"/>
            <a:ext cx="4291279" cy="42808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UN GUIDE QUI RÉPOND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1887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>
                <a:solidFill>
                  <a:srgbClr val="0A1222"/>
                </a:solidFill>
                <a:latin typeface="Segoe UI Semibold"/>
              </a:rPr>
              <a:t>Vos visiteurs posent leurs questions. À votre contenu.</a:t>
            </a:r>
          </a:p>
        </p:txBody>
      </p:sp>
      <p:sp>
        <p:nvSpPr>
          <p:cNvPr id="5" name="Rectangle 4"/>
          <p:cNvSpPr/>
          <p:nvPr/>
        </p:nvSpPr>
        <p:spPr>
          <a:xfrm>
            <a:off x="777240" y="2542032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L'assistant ne répond qu'à partir de ce que vous avez écrit. S'il ne sait pas, il le dit — il n'invente rien.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Disponible sur la borne, le mobile et le web.</a:t>
            </a:r>
          </a:p>
        </p:txBody>
      </p:sp>
      <p:sp>
        <p:nvSpPr>
          <p:cNvPr id="9" name="Oval 8"/>
          <p:cNvSpPr/>
          <p:nvPr/>
        </p:nvSpPr>
        <p:spPr>
          <a:xfrm>
            <a:off x="772668" y="4027741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3962781"/>
            <a:ext cx="4946904" cy="3154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 err="1">
                <a:solidFill>
                  <a:srgbClr val="0A1222"/>
                </a:solidFill>
                <a:latin typeface="Segoe UI"/>
              </a:rPr>
              <a:t>Répond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dans la langue du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visiteur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497324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4104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 err="1">
                <a:solidFill>
                  <a:srgbClr val="0A1222"/>
                </a:solidFill>
                <a:latin typeface="Segoe UI"/>
              </a:rPr>
              <a:t>Vous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rédigez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vous-même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les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réponses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de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repli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sur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vos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sujets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sensibles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772668" y="49499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4866894"/>
            <a:ext cx="4946904" cy="3154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 err="1">
                <a:solidFill>
                  <a:srgbClr val="0A1222"/>
                </a:solidFill>
                <a:latin typeface="Segoe UI"/>
              </a:rPr>
              <a:t>Aucune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donnée nominative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conservée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pic>
        <p:nvPicPr>
          <p:cNvPr id="15" name="Picture 14" descr="assista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1965960"/>
            <a:ext cx="4663440" cy="298698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Un guide qui répond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CE QUE VOS VISITEURS VOUS APPRENNENT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432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 dirty="0">
                <a:solidFill>
                  <a:srgbClr val="0A1222"/>
                </a:solidFill>
                <a:latin typeface="Segoe UI Semibold"/>
              </a:rPr>
              <a:t>Les questions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restées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sans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réponse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deviennent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votre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feuille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de route.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Vous voyez ce que le public cherche et ne trouve pas. C'est rarement ce qu'on imagine.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La liste des questions auxquelles rien n'a pu répondre.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Fréquentation par jour, contenus les plus et les moins consultés.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Quiz terminés, points d'intérêt visités, QR codes scannés.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Un rapport exportable pour votre conseil ou votre tutelle.</a:t>
            </a:r>
          </a:p>
        </p:txBody>
      </p:sp>
      <p:pic>
        <p:nvPicPr>
          <p:cNvPr id="15" name="Picture 14" descr="questi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5967" y="954596"/>
            <a:ext cx="4507383" cy="245008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Ce que vos visiteurs vous apprennent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8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E03746F-8347-CB11-D24A-780A850DBD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967" y="3493007"/>
            <a:ext cx="4495810" cy="2503995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B1BE39D8-C328-5194-6B2D-C40D8F97A94F}"/>
              </a:ext>
            </a:extLst>
          </p:cNvPr>
          <p:cNvSpPr/>
          <p:nvPr/>
        </p:nvSpPr>
        <p:spPr>
          <a:xfrm>
            <a:off x="777240" y="2718435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77240" y="868680"/>
            <a:ext cx="553212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1050" b="1">
                <a:solidFill>
                  <a:srgbClr val="0E8F8A"/>
                </a:solidFill>
                <a:latin typeface="Segoe UI"/>
              </a:rPr>
              <a:t>PARCOURS ET JEUX DE PISTE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61872"/>
            <a:ext cx="5532120" cy="1432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6000"/>
              </a:lnSpc>
            </a:pPr>
            <a:r>
              <a:rPr sz="3000" b="1" dirty="0">
                <a:solidFill>
                  <a:srgbClr val="0A1222"/>
                </a:solidFill>
                <a:latin typeface="Segoe UI Semibold"/>
              </a:rPr>
              <a:t>La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même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mécanique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sert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la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visite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guidée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et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l'animation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 </a:t>
            </a:r>
            <a:r>
              <a:rPr sz="3000" b="1" dirty="0" err="1">
                <a:solidFill>
                  <a:srgbClr val="0A1222"/>
                </a:solidFill>
                <a:latin typeface="Segoe UI Semibold"/>
              </a:rPr>
              <a:t>scolaire</a:t>
            </a:r>
            <a:r>
              <a:rPr sz="3000" b="1" dirty="0">
                <a:solidFill>
                  <a:srgbClr val="0A1222"/>
                </a:solidFill>
                <a:latin typeface="Segoe UI Semibold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788920"/>
            <a:ext cx="5532120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350" b="0">
                <a:solidFill>
                  <a:srgbClr val="64748B"/>
                </a:solidFill>
                <a:latin typeface="Segoe UI"/>
              </a:rPr>
              <a:t>Une suite d'étapes, avec ou sans carte, avec ou sans énigme à résoudre pour avancer.</a:t>
            </a:r>
          </a:p>
        </p:txBody>
      </p:sp>
      <p:sp>
        <p:nvSpPr>
          <p:cNvPr id="7" name="Oval 6"/>
          <p:cNvSpPr/>
          <p:nvPr/>
        </p:nvSpPr>
        <p:spPr>
          <a:xfrm>
            <a:off x="777240" y="3589020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088136" y="3493008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Étapes libres ou imposées, révélées au fur et à mesure.</a:t>
            </a:r>
          </a:p>
        </p:txBody>
      </p:sp>
      <p:sp>
        <p:nvSpPr>
          <p:cNvPr id="9" name="Oval 8"/>
          <p:cNvSpPr/>
          <p:nvPr/>
        </p:nvSpPr>
        <p:spPr>
          <a:xfrm>
            <a:off x="777240" y="4174236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088136" y="4078224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Énigmes bloquantes, minuteur, écran de réussite.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4759452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088136" y="4663440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>
                <a:solidFill>
                  <a:srgbClr val="0A1222"/>
                </a:solidFill>
                <a:latin typeface="Segoe UI"/>
              </a:rPr>
              <a:t>Une étape se déclenche par la position, une balise ou un QR code.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5344668"/>
            <a:ext cx="109728" cy="109728"/>
          </a:xfrm>
          <a:prstGeom prst="ellipse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1088136" y="5248656"/>
            <a:ext cx="4946904" cy="53949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sz="1250" b="0" dirty="0" err="1">
                <a:solidFill>
                  <a:srgbClr val="0A1222"/>
                </a:solidFill>
                <a:latin typeface="Segoe UI"/>
              </a:rPr>
              <a:t>Vendu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comme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animation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famille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ou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groupe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 </a:t>
            </a:r>
            <a:r>
              <a:rPr sz="1250" b="0" dirty="0" err="1">
                <a:solidFill>
                  <a:srgbClr val="0A1222"/>
                </a:solidFill>
                <a:latin typeface="Segoe UI"/>
              </a:rPr>
              <a:t>scolaire</a:t>
            </a:r>
            <a:r>
              <a:rPr sz="1250" b="0" dirty="0">
                <a:solidFill>
                  <a:srgbClr val="0A1222"/>
                </a:solidFill>
                <a:latin typeface="Segoe UI"/>
              </a:rPr>
              <a:t>.</a:t>
            </a:r>
          </a:p>
        </p:txBody>
      </p:sp>
      <p:pic>
        <p:nvPicPr>
          <p:cNvPr id="15" name="Picture 14" descr="parcour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1965960"/>
            <a:ext cx="4663440" cy="376121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7240" y="6291072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Parcours et jeux de piste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17175" y="6291072"/>
            <a:ext cx="10972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>
                <a:solidFill>
                  <a:srgbClr val="64748B"/>
                </a:solidFill>
                <a:latin typeface="Segoe UI"/>
              </a:rPr>
              <a:t>9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BC27691-28C6-7E56-D2B1-BA48CA6555B6}"/>
              </a:ext>
            </a:extLst>
          </p:cNvPr>
          <p:cNvSpPr/>
          <p:nvPr/>
        </p:nvSpPr>
        <p:spPr>
          <a:xfrm>
            <a:off x="777240" y="2718435"/>
            <a:ext cx="822960" cy="31750"/>
          </a:xfrm>
          <a:prstGeom prst="rect">
            <a:avLst/>
          </a:prstGeom>
          <a:solidFill>
            <a:srgbClr val="0E8F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1269</Words>
  <Application>Microsoft Office PowerPoint</Application>
  <PresentationFormat>Widescreen</PresentationFormat>
  <Paragraphs>169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Segoe UI</vt:lpstr>
      <vt:lpstr>Segoe UI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MyInfoMate — la visite augmentée de votre lieu</dc:title>
  <dc:subject/>
  <dc:creator>MyInfoMate</dc:creator>
  <cp:keywords/>
  <dc:description/>
  <cp:lastModifiedBy>Thomas Fransolet</cp:lastModifiedBy>
  <cp:revision>4</cp:revision>
  <dcterms:created xsi:type="dcterms:W3CDTF">2026-08-24T09:00:00Z</dcterms:created>
  <dcterms:modified xsi:type="dcterms:W3CDTF">2026-09-09T09:13:59Z</dcterms:modified>
  <cp:category/>
  <dc:identifier/>
  <cp:contentStatus/>
  <dc:language>fr-BE</dc:language>
</cp:coreProperties>
</file>