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035040"/>
            <a:ext cx="12191695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9509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DF2DF"/>
                </a:solidFill>
                <a:latin typeface="Segoe UI"/>
              </a:rPr>
              <a:t>MUSÉE NATIONAL D'ARCHÉOLOGIE, D'HISTOIRE ET D'ART — LUXEMBOURG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514600"/>
            <a:ext cx="969264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>
                <a:solidFill>
                  <a:srgbClr val="FFFFFF"/>
                </a:solidFill>
                <a:latin typeface="Segoe UI Semibold"/>
              </a:rPr>
              <a:t>Piloter les contenus
de vos trois sites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343400"/>
            <a:ext cx="87782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500" b="0">
                <a:solidFill>
                  <a:srgbClr val="B8C2CE"/>
                </a:solidFill>
                <a:latin typeface="Segoe UI"/>
              </a:rPr>
              <a:t>Un système unique de gestion pour les bornes, l'application mobile et le web — sans intervention technique.</a:t>
            </a:r>
          </a:p>
        </p:txBody>
      </p:sp>
      <p:pic>
        <p:nvPicPr>
          <p:cNvPr id="7" name="Picture 6" descr="myinfomat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1455" y="685800"/>
            <a:ext cx="1005949" cy="9601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LANGUES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Chaque contenu existe dans toutes vos langues.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 gestionnaire saisit son texte une fois. Le visiteur choisit sa langue au premier écran.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Dix langues gérées, activables site par site et dispositif par dispositif.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Traduction assistée : un bouton propose la version des autres langues à partir du texte source.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Le gestionnaire relit et corrige avant publication — rien n'est publié automatiquement.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96646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87044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L'assistant de visite répond dans la langue de la question.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05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Champ multilingue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Onglets de langue et traduction assistée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Langues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ASSISTANT DE VISITE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 guide qui ne connaît que vos collections.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 visiteur pose sa question en langage courant. La réponse est construite à partir de vos contenus, et uniquement des vôtres.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Les réponses citent les contenus du musée — pas de source extérieure.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Quand l'information n'existe pas dans vos contenus, l'assistant le dit plutôt que d'inventer.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Disponible sur la borne, dans l'application et sur le web.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74243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646420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Répond dans la langue du visiteur.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06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Conversation avec l'assistant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Deux langues différentes, côte à côte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Assistant de visite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PILOTAGE DE L'ASSISTANT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Les questions sans réponse guident la médiation.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Chaque échange est journalisé sans donnée nominative. Les questions restées sans réponse deviennent une liste de travail pour la médiation.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Liste des questions auxquelles l'assistant n'a rien pu répondre.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Réponses de repli rédigées par le musée pour les sujets sensibles.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Activation dispositif par dispositif, avec consommation suivie.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Consentement du visiteur et purge automatique des questions.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07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Écran de pilotage de l'assistant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Onglet des questions sans réponse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Pilotage de l'assistant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CODES QR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Du cartel au contenu, sans application préalable.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 back-office produit les codes QR de vos salles et de vos œuvres, dans un document prêt à imprimer.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Un code par contenu, généré et exporté en PDF depuis le back-office.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Le scan ouvre directement la fiche, dans la langue du visiteur.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Les scans sont comptés : vous savez quels cartels fonctionnent.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Un code reste valable même si le contenu derrière change.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08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Codes QR générés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Export PDF prêt à imprimer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Codes QR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HORS-LIGNE ET BALISES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Fonctionne dans la roche comme en plein champ.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 visiteur télécharge un site entier avant sa visite. Textes, images et audio restent disponibles sans aucun réseau.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Téléchargement complet d'un site ou d'un parcours, en une action.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Salles creusées dans la roche : aucune connexion nécessaire.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Balises Bluetooth : le contenu de la salle s'affiche à l'approche.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Réimervilla : déclenchement par zone géographique en extérieur.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35240" y="1051560"/>
            <a:ext cx="260604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744968" y="1161288"/>
            <a:ext cx="2386584" cy="480974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92440" y="1051560"/>
            <a:ext cx="1691640" cy="5029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09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Téléchargement hors-ligne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Indicateur de contenu téléchargé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Hors-ligne et balises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PARCOURS ET JEUX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Du parcours thématique à la chasse au trésor.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Un même outil sert la visite guidée classique et le jeu de piste familial ou scolaire.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Étapes ordonnées ou libres, visibles ou révélées au fur et à mesure.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Énigmes à résoudre pour débloquer l'étape suivante, minuteur optionnel.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Messages de début et de fin, écran de réussite, progression suivie sur la carte.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Déclenchement d'une étape par balise, par zone géographique ou par code QR.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10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Parcours en cours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Progression sur la carte et étape à résoudre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Parcours et jeux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NOTIFICATIONS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Prévenir vos visiteurs en une minute.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Les personnes ayant installé l'application reçoivent une notification, envoyée depuis le back-office.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Envoi immédiat ou programmé à une date et une heure.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Rédaction dans chaque langue déclarée.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69087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59486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Historique des envois et annulation d'un envoi programmé.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29437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198364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Aucune donnée nominative n'est collectée.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11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Écran d'envoi de notification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Notifications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FRÉQUENTATION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Ce que les visiteurs consultent vraiment.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2" y="298094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0A1222"/>
                </a:solidFill>
                <a:latin typeface="Segoe UI Semibold"/>
              </a:rPr>
              <a:t>Visites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3272" y="329184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par jour et par période</a:t>
            </a:r>
          </a:p>
        </p:txBody>
      </p:sp>
      <p:sp>
        <p:nvSpPr>
          <p:cNvPr id="9" name="Rectangle 8"/>
          <p:cNvSpPr/>
          <p:nvPr/>
        </p:nvSpPr>
        <p:spPr>
          <a:xfrm>
            <a:off x="3634740" y="283464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890772" y="298094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0A1222"/>
                </a:solidFill>
                <a:latin typeface="Segoe UI Semibold"/>
              </a:rPr>
              <a:t>Contenus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90772" y="329184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les plus et les moins consultés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388620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33272" y="403250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0A1222"/>
                </a:solidFill>
                <a:latin typeface="Segoe UI Semibold"/>
              </a:rPr>
              <a:t>Points d'intérêt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3272" y="434340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salles et œuvres les plus visitées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34740" y="388620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90772" y="403250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0A1222"/>
                </a:solidFill>
                <a:latin typeface="Segoe UI Semibold"/>
              </a:rPr>
              <a:t>Quiz et parcours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90772" y="434340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taux d'achèvement, scores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074920"/>
            <a:ext cx="5486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4748B"/>
                </a:solidFill>
                <a:latin typeface="Segoe UI"/>
              </a:rPr>
              <a:t>Filtrable par période et par dispositif — borne, mobile, web. Exportable en rapport PDF pour un comité ou une tutelle.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12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Tableau de bord des statistiques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KPI, courbe des visites par jour, contenus les plus consultés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Fréquentation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PARC D'APPAREILS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Savoir ce qu'affiche chaque borne.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Chaque appareil déclaré remonte son état. Vous changez le contenu affiché depuis le back-office.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État de connexion, niveau de batterie, dernière activité, version installée.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Attribution du contenu affiché appareil par appareil.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Un changement de contenu part vers l'appareil sans intervention sur place.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Utile quand les bornes sont réparties sur trois sites distants.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16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Liste des appareils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État, batterie et contenu affiché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Parc d'appareils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GOUVERNANCE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Chacun accède à ce qui le concerne.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Les droits se règlent par personne. Les modifications sont tracées.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Quatre niveaux : administration, gestion du site, rédaction, consultation.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Journal d'audit des créations et modifications.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Hébergement européen, questions des visiteurs purgées automatiquement.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Aucun compte visiteur, aucune donnée nominative collectée.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17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Gestion des utilisateurs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Gouvernance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 CONSTAT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Les dispositifs sont en place. Les contenus, eux, ne bougent plus.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6285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3218688"/>
            <a:ext cx="263133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Chaque modification passe par un tiers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4069080"/>
            <a:ext cx="263133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4748B"/>
                </a:solidFill>
                <a:latin typeface="Segoe UI"/>
              </a:rPr>
              <a:t>Corriger une date, remplacer une photo, ajouter une langue : autant de demandes à formuler, à budgéter, à attendre.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2834640"/>
            <a:ext cx="336285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14418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80178" y="3218688"/>
            <a:ext cx="263133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Le délai décourage la mise à jour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0178" y="4069080"/>
            <a:ext cx="263133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4748B"/>
                </a:solidFill>
                <a:latin typeface="Segoe UI"/>
              </a:rPr>
              <a:t>Quand publier prend des semaines, on renonce. Le contenu vieillit sur des écrans qui, eux, fonctionnent parfaitement.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1596" y="2834640"/>
            <a:ext cx="336285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51596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7356" y="3218688"/>
            <a:ext cx="263133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Trois sites, trois chaînes séparées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7356" y="4069080"/>
            <a:ext cx="263133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4748B"/>
                </a:solidFill>
                <a:latin typeface="Segoe UI"/>
              </a:rPr>
              <a:t>Fëschmaart, Dräi Eechelen, Echternach : rien n'est mutualisé, et rien ne se mesure d'un site à l'autre.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 constat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RÉFÉRENCES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Trois déploiements en production, depuis 2021.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62858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05840" y="3063240"/>
            <a:ext cx="2905658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115568" y="3172968"/>
            <a:ext cx="2686202" cy="138074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63040" y="3063240"/>
            <a:ext cx="1991258" cy="1600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13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Musée de la Fraise, Wépion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4892040"/>
            <a:ext cx="281421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A1222"/>
                </a:solidFill>
                <a:latin typeface="Segoe UI Semibold"/>
              </a:rPr>
              <a:t>Musée de la Fraise, Wépion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5248656"/>
            <a:ext cx="281421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2021 — borne tactile en salle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4418" y="2834640"/>
            <a:ext cx="3362858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643018" y="3063240"/>
            <a:ext cx="2905658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752746" y="3172968"/>
            <a:ext cx="2686202" cy="138074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100218" y="3063240"/>
            <a:ext cx="1991258" cy="1600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14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Fort de Saint-Héribert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88738" y="4892040"/>
            <a:ext cx="281421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A1222"/>
                </a:solidFill>
                <a:latin typeface="Segoe UI Semibold"/>
              </a:rPr>
              <a:t>Fort de Saint-Héribert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88738" y="5248656"/>
            <a:ext cx="281421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2023 — application mobile intégralement hors-ligne, balises BLE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51596" y="2834640"/>
            <a:ext cx="3362858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80196" y="3063240"/>
            <a:ext cx="2905658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389924" y="3172968"/>
            <a:ext cx="2686202" cy="138074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737396" y="3063240"/>
            <a:ext cx="1991258" cy="1600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15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Visit Namur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5916" y="4892040"/>
            <a:ext cx="281421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A1222"/>
                </a:solidFill>
                <a:latin typeface="Segoe UI Semibold"/>
              </a:rPr>
              <a:t>Visit Namur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5916" y="5248656"/>
            <a:ext cx="281421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2024 — borne tactile grand format en office de tourisme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Références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MISE EN ŒUVRE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Par étapes, en commençant par un périmètre maîtrisable.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32378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834640"/>
            <a:ext cx="333237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3154680"/>
            <a:ext cx="26922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PHASE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520440"/>
            <a:ext cx="269229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Pilote au Fëschmaart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4389120"/>
            <a:ext cx="2692298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Reprise des contenus d'une aile, mise en service sur les bornes existantes, formation de l'équipe de médiation.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29658" y="2834640"/>
            <a:ext cx="3332378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429658" y="2834640"/>
            <a:ext cx="333237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49698" y="3154680"/>
            <a:ext cx="26922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PHASE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49698" y="3520440"/>
            <a:ext cx="269229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Application mobile des trois sites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49698" y="4389120"/>
            <a:ext cx="2692298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Les trois sites réunis dans une application unique : contenus, cartes, audioguide, assistant.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82076" y="2834640"/>
            <a:ext cx="3332378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82076" y="2834640"/>
            <a:ext cx="333237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02116" y="3154680"/>
            <a:ext cx="26922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PHASE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02116" y="3520440"/>
            <a:ext cx="269229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Echternach et parcours hors-ligne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02116" y="4389120"/>
            <a:ext cx="2692298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Parcours extérieur, balises, téléchargement complet pour les zones sans réseau.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Mise en œuvre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9144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DF2DF"/>
                </a:solidFill>
                <a:latin typeface="Segoe UI"/>
              </a:rPr>
              <a:t>PROCHAINES ÉTAPES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783080"/>
            <a:ext cx="8686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>
                <a:solidFill>
                  <a:srgbClr val="FFFFFF"/>
                </a:solidFill>
                <a:latin typeface="Segoe UI Semibold"/>
              </a:rPr>
              <a:t>Ce que nous proposons
pour avancer</a:t>
            </a:r>
          </a:p>
        </p:txBody>
      </p:sp>
      <p:sp>
        <p:nvSpPr>
          <p:cNvPr id="5" name="Oval 4"/>
          <p:cNvSpPr/>
          <p:nvPr/>
        </p:nvSpPr>
        <p:spPr>
          <a:xfrm>
            <a:off x="777240" y="3657600"/>
            <a:ext cx="384048" cy="38404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3712464"/>
            <a:ext cx="3840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FFFFF"/>
                </a:solidFill>
                <a:latin typeface="Segoe U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35608" y="3675888"/>
            <a:ext cx="8778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E2E8F0"/>
                </a:solidFill>
                <a:latin typeface="Segoe UI"/>
              </a:rPr>
              <a:t>Une démonstration du back-office sur vos propres contenus — une salle du Fëschmaart suffit.</a:t>
            </a:r>
          </a:p>
        </p:txBody>
      </p:sp>
      <p:sp>
        <p:nvSpPr>
          <p:cNvPr id="8" name="Oval 7"/>
          <p:cNvSpPr/>
          <p:nvPr/>
        </p:nvSpPr>
        <p:spPr>
          <a:xfrm>
            <a:off x="777240" y="4498848"/>
            <a:ext cx="384048" cy="38404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53712"/>
            <a:ext cx="3840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FFFFF"/>
                </a:solidFill>
                <a:latin typeface="Segoe U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35608" y="4517136"/>
            <a:ext cx="8778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E2E8F0"/>
                </a:solidFill>
                <a:latin typeface="Segoe UI"/>
              </a:rPr>
              <a:t>Un atelier avec l'équipe de médiation pour cadrer les formats et les langues.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340096"/>
            <a:ext cx="384048" cy="38404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5394960"/>
            <a:ext cx="3840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FFFFF"/>
                </a:solidFill>
                <a:latin typeface="Segoe U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35608" y="5358384"/>
            <a:ext cx="8778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E2E8F0"/>
                </a:solidFill>
                <a:latin typeface="Segoe UI"/>
              </a:rPr>
              <a:t>Un périmètre de pilote chiffré et daté, sans engagement sur la suite.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LA PROPOSITION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 seul back-office alimente tous vos dispositifs.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84124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Vos équipes saisissent le contenu une fois. Il apparaît là où vous décidez qu'il apparaisse — sur les bornes des salles, dans l'application des visiteurs, sur le web.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3310128"/>
            <a:ext cx="336285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3657600"/>
            <a:ext cx="263133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0A1222"/>
                </a:solidFill>
                <a:latin typeface="Segoe UI Semibold"/>
              </a:rPr>
              <a:t>Les bornes en salle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4151376"/>
            <a:ext cx="263133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4748B"/>
                </a:solidFill>
                <a:latin typeface="Segoe UI"/>
              </a:rPr>
              <a:t>Écrans et bornes déjà installés au Fëschmaart et à Dräi Eechelen, pilotés à distance.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3310128"/>
            <a:ext cx="336285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80178" y="3657600"/>
            <a:ext cx="263133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0A1222"/>
                </a:solidFill>
                <a:latin typeface="Segoe UI Semibold"/>
              </a:rPr>
              <a:t>L'application mobile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80178" y="4151376"/>
            <a:ext cx="263133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4748B"/>
                </a:solidFill>
                <a:latin typeface="Segoe UI"/>
              </a:rPr>
              <a:t>Les trois sites réunis dans une seule application, sur le téléphone du visiteur.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51596" y="3310128"/>
            <a:ext cx="336285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7356" y="3657600"/>
            <a:ext cx="263133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0A1222"/>
                </a:solidFill>
                <a:latin typeface="Segoe UI Semibold"/>
              </a:rPr>
              <a:t>Le web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7356" y="4151376"/>
            <a:ext cx="263133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4748B"/>
                </a:solidFill>
                <a:latin typeface="Segoe UI"/>
              </a:rPr>
              <a:t>Le même contenu accessible depuis un navigateur, sans installation.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La proposition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COMMENT CELA FONCTIONNE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 contenu saisi une fois, diffusé partout, mesuré en retour.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4400" y="2948940"/>
            <a:ext cx="2331720" cy="123444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948940"/>
            <a:ext cx="1874520" cy="1234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FFFFFF"/>
                </a:solidFill>
                <a:latin typeface="Segoe UI Semibold"/>
              </a:rPr>
              <a:t>Le back-office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sz="1100" b="0">
                <a:solidFill>
                  <a:srgbClr val="C5CED8"/>
                </a:solidFill>
                <a:latin typeface="Segoe UI"/>
              </a:rPr>
              <a:t>Vos équipes
de médiation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80" y="2948940"/>
            <a:ext cx="214884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0E8F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2948940"/>
            <a:ext cx="1783080" cy="1234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1">
                <a:solidFill>
                  <a:srgbClr val="0A1222"/>
                </a:solidFill>
                <a:latin typeface="Segoe UI Semibold"/>
              </a:rPr>
              <a:t>Contenus, médias
et langues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sz="1100" b="0">
                <a:solidFill>
                  <a:srgbClr val="64748B"/>
                </a:solidFill>
                <a:latin typeface="Segoe UI"/>
              </a:rPr>
              <a:t>Une source unique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46120" y="3553460"/>
            <a:ext cx="1051560" cy="254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46520" y="3553460"/>
            <a:ext cx="1051560" cy="254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498080" y="2148840"/>
            <a:ext cx="2514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99248" y="2148840"/>
            <a:ext cx="2112264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0A1222"/>
                </a:solidFill>
                <a:latin typeface="Segoe UI Semibold"/>
              </a:rPr>
              <a:t>Bornes en salle</a:t>
            </a:r>
          </a:p>
          <a:p>
            <a:pPr algn="ctr">
              <a:lnSpc>
                <a:spcPct val="115000"/>
              </a:lnSpc>
              <a:spcBef>
                <a:spcPts val="4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Fëschmaart · Dräi Eechelen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98080" y="3145536"/>
            <a:ext cx="2514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99248" y="3145536"/>
            <a:ext cx="2112264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0A1222"/>
                </a:solidFill>
                <a:latin typeface="Segoe UI Semibold"/>
              </a:rPr>
              <a:t>Application mobile</a:t>
            </a:r>
          </a:p>
          <a:p>
            <a:pPr algn="ctr">
              <a:lnSpc>
                <a:spcPct val="115000"/>
              </a:lnSpc>
              <a:spcBef>
                <a:spcPts val="4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Les trois sites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98080" y="4142232"/>
            <a:ext cx="2514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99248" y="4142232"/>
            <a:ext cx="2112264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0A1222"/>
                </a:solidFill>
                <a:latin typeface="Segoe UI Semibold"/>
              </a:rPr>
              <a:t>Web</a:t>
            </a:r>
          </a:p>
          <a:p>
            <a:pPr algn="ctr">
              <a:lnSpc>
                <a:spcPct val="115000"/>
              </a:lnSpc>
              <a:spcBef>
                <a:spcPts val="4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Sans installation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4400" y="5440679"/>
            <a:ext cx="9098280" cy="254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" y="4183380"/>
            <a:ext cx="25400" cy="1257299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987280" y="4983480"/>
            <a:ext cx="25400" cy="457199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Isosceles Triangle 20"/>
          <p:cNvSpPr/>
          <p:nvPr/>
        </p:nvSpPr>
        <p:spPr>
          <a:xfrm rot="16200000">
            <a:off x="896112" y="5358383"/>
            <a:ext cx="182880" cy="182880"/>
          </a:xfrm>
          <a:prstGeom prst="triangle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177540" y="5294375"/>
            <a:ext cx="4572000" cy="310896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177540" y="5340095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Statistiques de fréquentation et questions des visiteurs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Architecture fonctionnelle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 BACK-OFFICE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Modifier un contenu prend une minute.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L'éditeur ressemble à un traitement de texte. Aucune compétence technique, aucun prestataire à solliciter.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Texte enrichi, images, audio, vidéo et documents dans un même écran.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Publication immédiate : les bornes connectées se mettent à jour sans manipulation sur place.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Chaque champ existe dans toutes les langues déclarées.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74243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64642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Journal des modifications : qui a changé quoi, et quand.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01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Éditeur de contenu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Fiche d'une œuvre avec ses onglets de langue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 back-office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TYPES DE CONTENUS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Quatorze formats, combinables librement dans chaque espace.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84124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Un espace se compose comme un sommaire : on y ajoute les formats voulus, on les ordonne, on les traduit.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77240" y="3364992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78408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Article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8408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Texte enrichi, images, audio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41259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941259" y="3364992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142427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Carte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42427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Points d'intérêt, zones, catégories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05278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105278" y="3364992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306446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Diaporama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6446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Séries d'images légendées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69297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269297" y="3364992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70465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Vidéo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70465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Fichier ou lien en ligne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33316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433316" y="3364992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34484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Document PDF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34484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Consultable dans l'app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7240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77240" y="4334256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8408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Agenda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8408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Événements datés, filtrables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941259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2941259" y="4334256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142427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Sommaire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42427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Menu thématique de sous-espaces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105278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105278" y="4334256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306446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Quiz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06446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Questions, réponses, score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269297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7269297" y="4334256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470465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Jeu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70465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Puzzle, taquin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433316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9433316" y="4334256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634484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Parcours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634484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Étapes guidées, escape game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77240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777240" y="5303520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78408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Événement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78408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Programme et plan dédiés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41259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2941259" y="5303520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142427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Page web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2427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Site externe intégré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105278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5105278" y="5303520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306446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Météo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06446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Conditions du jour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269297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269297" y="5303520"/>
            <a:ext cx="38100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470465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Compte à rebours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470465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Mise en avant d'un événement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Types de contenus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LES BORNES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Vos bornes existantes, alimentées à distance.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 matériel déjà installé au Fëschmaart et à Dräi Eechelen reste en place. Seul le contenu change de main.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Choix de la langue dès le premier écran.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0873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3991356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Navigation par thème : archéologie, cabinet des médailles, arts décoratifs, beaux-arts.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Fiches d'œuvre avec image, texte et écoute audio.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Chaque borne peut afficher un contenu différent.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02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Accueil de la borne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Sélection de la langue, Fëschmaart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Les bornes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APPLICATION MOBILE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Les trois sites dans une seule application.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 visiteur télécharge une application. Il y trouve le Fëschmaart, Dräi Eechelen et la Réimervilla, et choisit où il se trouve.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Un espace par site, avec ses propres contenus et ses propres couleurs.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Cartes, audioguide, quiz, parcours : chaque site compose le sien.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Le visiteur passe d'un site à l'autre sans changer d'application.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Une même fréquentation mesurée sur les trois sites.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35240" y="1051560"/>
            <a:ext cx="260604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744968" y="1161288"/>
            <a:ext cx="2386584" cy="480974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92440" y="1051560"/>
            <a:ext cx="1691640" cy="5029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03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Accueil de l'application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Les trois sites en tuiles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Application mobile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IDENTITÉ VISUELLE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L'apparence de l'application se règle ici.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Couleurs, images, disposition : le musée compose sa page d'accueil et voit le résultat en direct, sans nouvelle version de l'application.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Couleurs principales et secondaires, image d'accueil, écran de chargement.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Tuiles redimensionnables : un site ou un événement peut occuper une place plus large.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Aperçu en temps réel dans une maquette de téléphone.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74243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64642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L'application porte le nom et l'identité du musée, pas ceux d'un éditeur.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04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Composition de l'accueil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4748B"/>
                </a:solidFill>
                <a:latin typeface="Segoe UI"/>
              </a:rPr>
              <a:t>Tuiles, couleurs et aperçu téléphone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Identité visuelle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/>
  <PresentationFormat>Widescreen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MNAHA — Gestion de contenu multi-sites</dc:title>
  <dc:subject/>
  <dc:creator>MyInfoMate</dc:creator>
  <cp:keywords/>
  <dc:description/>
  <cp:lastModifiedBy>MyInfoMate</cp:lastModifiedBy>
  <cp:revision>1</cp:revision>
  <dcterms:created xsi:type="dcterms:W3CDTF">2026-08-24T09:00:00Z</dcterms:created>
  <dcterms:modified xsi:type="dcterms:W3CDTF">2026-08-24T09:00:00Z</dcterms:modified>
  <cp:category/>
  <cp:contentStatus/>
  <dc:identifier/>
  <dc:language>fr-BE</dc:language>
</cp:coreProperties>
</file>